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rts/chart1.xml" ContentType="application/vnd.openxmlformats-officedocument.drawingml.chart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rts/chart2.xml" ContentType="application/vnd.openxmlformats-officedocument.drawingml.chart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rts/chart3.xml" ContentType="application/vnd.openxmlformats-officedocument.drawingml.chart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58"/>
  </p:notesMasterIdLst>
  <p:sldIdLst>
    <p:sldId id="513" r:id="rId2"/>
    <p:sldId id="564" r:id="rId3"/>
    <p:sldId id="566" r:id="rId4"/>
    <p:sldId id="565" r:id="rId5"/>
    <p:sldId id="514" r:id="rId6"/>
    <p:sldId id="515" r:id="rId7"/>
    <p:sldId id="516" r:id="rId8"/>
    <p:sldId id="517" r:id="rId9"/>
    <p:sldId id="518" r:id="rId10"/>
    <p:sldId id="519" r:id="rId11"/>
    <p:sldId id="520" r:id="rId12"/>
    <p:sldId id="521" r:id="rId13"/>
    <p:sldId id="522" r:id="rId14"/>
    <p:sldId id="523" r:id="rId15"/>
    <p:sldId id="524" r:id="rId16"/>
    <p:sldId id="525" r:id="rId17"/>
    <p:sldId id="526" r:id="rId18"/>
    <p:sldId id="527" r:id="rId19"/>
    <p:sldId id="528" r:id="rId20"/>
    <p:sldId id="529" r:id="rId21"/>
    <p:sldId id="530" r:id="rId22"/>
    <p:sldId id="531" r:id="rId23"/>
    <p:sldId id="532" r:id="rId24"/>
    <p:sldId id="533" r:id="rId25"/>
    <p:sldId id="534" r:id="rId26"/>
    <p:sldId id="535" r:id="rId27"/>
    <p:sldId id="536" r:id="rId28"/>
    <p:sldId id="537" r:id="rId29"/>
    <p:sldId id="538" r:id="rId30"/>
    <p:sldId id="539" r:id="rId31"/>
    <p:sldId id="540" r:id="rId32"/>
    <p:sldId id="541" r:id="rId33"/>
    <p:sldId id="542" r:id="rId34"/>
    <p:sldId id="543" r:id="rId35"/>
    <p:sldId id="544" r:id="rId36"/>
    <p:sldId id="545" r:id="rId37"/>
    <p:sldId id="546" r:id="rId38"/>
    <p:sldId id="547" r:id="rId39"/>
    <p:sldId id="548" r:id="rId40"/>
    <p:sldId id="549" r:id="rId41"/>
    <p:sldId id="550" r:id="rId42"/>
    <p:sldId id="551" r:id="rId43"/>
    <p:sldId id="552" r:id="rId44"/>
    <p:sldId id="553" r:id="rId45"/>
    <p:sldId id="554" r:id="rId46"/>
    <p:sldId id="555" r:id="rId47"/>
    <p:sldId id="556" r:id="rId48"/>
    <p:sldId id="557" r:id="rId49"/>
    <p:sldId id="558" r:id="rId50"/>
    <p:sldId id="559" r:id="rId51"/>
    <p:sldId id="560" r:id="rId52"/>
    <p:sldId id="561" r:id="rId53"/>
    <p:sldId id="562" r:id="rId54"/>
    <p:sldId id="563" r:id="rId55"/>
    <p:sldId id="567" r:id="rId56"/>
    <p:sldId id="568" r:id="rId57"/>
    <p:sldId id="569" r:id="rId58"/>
    <p:sldId id="570" r:id="rId59"/>
    <p:sldId id="571" r:id="rId60"/>
    <p:sldId id="572" r:id="rId61"/>
    <p:sldId id="573" r:id="rId62"/>
    <p:sldId id="574" r:id="rId63"/>
    <p:sldId id="575" r:id="rId64"/>
    <p:sldId id="576" r:id="rId65"/>
    <p:sldId id="577" r:id="rId66"/>
    <p:sldId id="578" r:id="rId67"/>
    <p:sldId id="579" r:id="rId68"/>
    <p:sldId id="580" r:id="rId69"/>
    <p:sldId id="581" r:id="rId70"/>
    <p:sldId id="582" r:id="rId71"/>
    <p:sldId id="583" r:id="rId72"/>
    <p:sldId id="584" r:id="rId73"/>
    <p:sldId id="585" r:id="rId74"/>
    <p:sldId id="586" r:id="rId75"/>
    <p:sldId id="587" r:id="rId76"/>
    <p:sldId id="588" r:id="rId77"/>
    <p:sldId id="589" r:id="rId78"/>
    <p:sldId id="590" r:id="rId79"/>
    <p:sldId id="591" r:id="rId80"/>
    <p:sldId id="592" r:id="rId81"/>
    <p:sldId id="593" r:id="rId82"/>
    <p:sldId id="594" r:id="rId83"/>
    <p:sldId id="595" r:id="rId84"/>
    <p:sldId id="596" r:id="rId85"/>
    <p:sldId id="597" r:id="rId86"/>
    <p:sldId id="598" r:id="rId87"/>
    <p:sldId id="599" r:id="rId88"/>
    <p:sldId id="600" r:id="rId89"/>
    <p:sldId id="601" r:id="rId90"/>
    <p:sldId id="602" r:id="rId91"/>
    <p:sldId id="603" r:id="rId92"/>
    <p:sldId id="604" r:id="rId93"/>
    <p:sldId id="605" r:id="rId94"/>
    <p:sldId id="606" r:id="rId95"/>
    <p:sldId id="607" r:id="rId96"/>
    <p:sldId id="608" r:id="rId97"/>
    <p:sldId id="609" r:id="rId98"/>
    <p:sldId id="610" r:id="rId99"/>
    <p:sldId id="611" r:id="rId100"/>
    <p:sldId id="612" r:id="rId101"/>
    <p:sldId id="613" r:id="rId102"/>
    <p:sldId id="614" r:id="rId103"/>
    <p:sldId id="615" r:id="rId104"/>
    <p:sldId id="616" r:id="rId105"/>
    <p:sldId id="617" r:id="rId106"/>
    <p:sldId id="618" r:id="rId107"/>
    <p:sldId id="619" r:id="rId108"/>
    <p:sldId id="620" r:id="rId109"/>
    <p:sldId id="621" r:id="rId110"/>
    <p:sldId id="622" r:id="rId111"/>
    <p:sldId id="623" r:id="rId112"/>
    <p:sldId id="624" r:id="rId113"/>
    <p:sldId id="625" r:id="rId114"/>
    <p:sldId id="626" r:id="rId115"/>
    <p:sldId id="627" r:id="rId116"/>
    <p:sldId id="628" r:id="rId117"/>
    <p:sldId id="629" r:id="rId118"/>
    <p:sldId id="630" r:id="rId119"/>
    <p:sldId id="631" r:id="rId120"/>
    <p:sldId id="632" r:id="rId121"/>
    <p:sldId id="633" r:id="rId122"/>
    <p:sldId id="634" r:id="rId123"/>
    <p:sldId id="635" r:id="rId124"/>
    <p:sldId id="636" r:id="rId125"/>
    <p:sldId id="637" r:id="rId126"/>
    <p:sldId id="638" r:id="rId127"/>
    <p:sldId id="639" r:id="rId128"/>
    <p:sldId id="640" r:id="rId129"/>
    <p:sldId id="641" r:id="rId130"/>
    <p:sldId id="642" r:id="rId131"/>
    <p:sldId id="643" r:id="rId132"/>
    <p:sldId id="644" r:id="rId133"/>
    <p:sldId id="645" r:id="rId134"/>
    <p:sldId id="646" r:id="rId135"/>
    <p:sldId id="647" r:id="rId136"/>
    <p:sldId id="648" r:id="rId137"/>
    <p:sldId id="649" r:id="rId138"/>
    <p:sldId id="650" r:id="rId139"/>
    <p:sldId id="651" r:id="rId140"/>
    <p:sldId id="652" r:id="rId141"/>
    <p:sldId id="653" r:id="rId142"/>
    <p:sldId id="654" r:id="rId143"/>
    <p:sldId id="655" r:id="rId144"/>
    <p:sldId id="656" r:id="rId145"/>
    <p:sldId id="657" r:id="rId146"/>
    <p:sldId id="658" r:id="rId147"/>
    <p:sldId id="659" r:id="rId148"/>
    <p:sldId id="660" r:id="rId149"/>
    <p:sldId id="661" r:id="rId150"/>
    <p:sldId id="662" r:id="rId151"/>
    <p:sldId id="663" r:id="rId152"/>
    <p:sldId id="664" r:id="rId153"/>
    <p:sldId id="665" r:id="rId154"/>
    <p:sldId id="666" r:id="rId155"/>
    <p:sldId id="667" r:id="rId156"/>
    <p:sldId id="668" r:id="rId15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86" autoAdjust="0"/>
    <p:restoredTop sz="84142" autoAdjust="0"/>
  </p:normalViewPr>
  <p:slideViewPr>
    <p:cSldViewPr snapToObjects="1">
      <p:cViewPr varScale="1">
        <p:scale>
          <a:sx n="82" d="100"/>
          <a:sy n="82" d="100"/>
        </p:scale>
        <p:origin x="1498" y="8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presProps" Target="presProps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viewProps" Target="viewProps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tableStyles" Target="tableStyle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Workbook1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Workbook1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Workbook1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tr-TR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>
        <c:manualLayout>
          <c:layoutTarget val="inner"/>
          <c:xMode val="edge"/>
          <c:yMode val="edge"/>
          <c:x val="7.3702387811279704E-2"/>
          <c:y val="6.0708263069139998E-2"/>
          <c:w val="0.90439680558222901"/>
          <c:h val="0.85748403287700303"/>
        </c:manualLayout>
      </c:layout>
      <c:lineChart>
        <c:grouping val="standard"/>
        <c:varyColors val="0"/>
        <c:ser>
          <c:idx val="0"/>
          <c:order val="0"/>
          <c:marker>
            <c:symbol val="none"/>
          </c:marker>
          <c:cat>
            <c:numRef>
              <c:f>Sheet1!$C$3:$C$102</c:f>
              <c:numCache>
                <c:formatCode>General</c:formatCode>
                <c:ptCount val="100"/>
                <c:pt idx="0">
                  <c:v>1</c:v>
                </c:pt>
                <c:pt idx="1">
                  <c:v>3</c:v>
                </c:pt>
                <c:pt idx="2">
                  <c:v>5</c:v>
                </c:pt>
                <c:pt idx="3">
                  <c:v>7</c:v>
                </c:pt>
                <c:pt idx="4">
                  <c:v>9</c:v>
                </c:pt>
                <c:pt idx="5">
                  <c:v>11</c:v>
                </c:pt>
                <c:pt idx="6">
                  <c:v>13</c:v>
                </c:pt>
                <c:pt idx="7">
                  <c:v>15</c:v>
                </c:pt>
                <c:pt idx="8">
                  <c:v>17</c:v>
                </c:pt>
                <c:pt idx="9">
                  <c:v>19</c:v>
                </c:pt>
                <c:pt idx="10">
                  <c:v>21</c:v>
                </c:pt>
                <c:pt idx="11">
                  <c:v>23</c:v>
                </c:pt>
                <c:pt idx="12">
                  <c:v>25</c:v>
                </c:pt>
                <c:pt idx="13">
                  <c:v>27</c:v>
                </c:pt>
                <c:pt idx="14">
                  <c:v>29</c:v>
                </c:pt>
                <c:pt idx="15">
                  <c:v>31</c:v>
                </c:pt>
                <c:pt idx="16">
                  <c:v>33</c:v>
                </c:pt>
                <c:pt idx="17">
                  <c:v>35</c:v>
                </c:pt>
                <c:pt idx="18">
                  <c:v>37</c:v>
                </c:pt>
                <c:pt idx="19">
                  <c:v>39</c:v>
                </c:pt>
                <c:pt idx="20">
                  <c:v>41</c:v>
                </c:pt>
                <c:pt idx="21">
                  <c:v>43</c:v>
                </c:pt>
                <c:pt idx="22">
                  <c:v>45</c:v>
                </c:pt>
                <c:pt idx="23">
                  <c:v>47</c:v>
                </c:pt>
                <c:pt idx="24">
                  <c:v>49</c:v>
                </c:pt>
                <c:pt idx="25">
                  <c:v>51</c:v>
                </c:pt>
                <c:pt idx="26">
                  <c:v>53</c:v>
                </c:pt>
                <c:pt idx="27">
                  <c:v>55</c:v>
                </c:pt>
                <c:pt idx="28">
                  <c:v>57</c:v>
                </c:pt>
                <c:pt idx="29">
                  <c:v>59</c:v>
                </c:pt>
                <c:pt idx="30">
                  <c:v>61</c:v>
                </c:pt>
                <c:pt idx="31">
                  <c:v>63</c:v>
                </c:pt>
                <c:pt idx="32">
                  <c:v>65</c:v>
                </c:pt>
                <c:pt idx="33">
                  <c:v>67</c:v>
                </c:pt>
                <c:pt idx="34">
                  <c:v>69</c:v>
                </c:pt>
                <c:pt idx="35">
                  <c:v>71</c:v>
                </c:pt>
                <c:pt idx="36">
                  <c:v>73</c:v>
                </c:pt>
                <c:pt idx="37">
                  <c:v>75</c:v>
                </c:pt>
                <c:pt idx="38">
                  <c:v>77</c:v>
                </c:pt>
                <c:pt idx="39">
                  <c:v>79</c:v>
                </c:pt>
                <c:pt idx="40">
                  <c:v>81</c:v>
                </c:pt>
                <c:pt idx="41">
                  <c:v>83</c:v>
                </c:pt>
                <c:pt idx="42">
                  <c:v>85</c:v>
                </c:pt>
                <c:pt idx="43">
                  <c:v>87</c:v>
                </c:pt>
                <c:pt idx="44">
                  <c:v>89</c:v>
                </c:pt>
                <c:pt idx="45">
                  <c:v>91</c:v>
                </c:pt>
                <c:pt idx="46">
                  <c:v>93</c:v>
                </c:pt>
                <c:pt idx="47">
                  <c:v>95</c:v>
                </c:pt>
                <c:pt idx="48">
                  <c:v>97</c:v>
                </c:pt>
                <c:pt idx="49">
                  <c:v>99</c:v>
                </c:pt>
                <c:pt idx="50">
                  <c:v>101</c:v>
                </c:pt>
                <c:pt idx="51">
                  <c:v>103</c:v>
                </c:pt>
                <c:pt idx="52">
                  <c:v>105</c:v>
                </c:pt>
                <c:pt idx="53">
                  <c:v>107</c:v>
                </c:pt>
                <c:pt idx="54">
                  <c:v>109</c:v>
                </c:pt>
                <c:pt idx="55">
                  <c:v>111</c:v>
                </c:pt>
                <c:pt idx="56">
                  <c:v>113</c:v>
                </c:pt>
                <c:pt idx="57">
                  <c:v>115</c:v>
                </c:pt>
                <c:pt idx="58">
                  <c:v>117</c:v>
                </c:pt>
                <c:pt idx="59">
                  <c:v>119</c:v>
                </c:pt>
                <c:pt idx="60">
                  <c:v>121</c:v>
                </c:pt>
                <c:pt idx="61">
                  <c:v>123</c:v>
                </c:pt>
                <c:pt idx="62">
                  <c:v>125</c:v>
                </c:pt>
                <c:pt idx="63">
                  <c:v>127</c:v>
                </c:pt>
                <c:pt idx="64">
                  <c:v>129</c:v>
                </c:pt>
                <c:pt idx="65">
                  <c:v>131</c:v>
                </c:pt>
                <c:pt idx="66">
                  <c:v>133</c:v>
                </c:pt>
                <c:pt idx="67">
                  <c:v>135</c:v>
                </c:pt>
                <c:pt idx="68">
                  <c:v>137</c:v>
                </c:pt>
                <c:pt idx="69">
                  <c:v>139</c:v>
                </c:pt>
                <c:pt idx="70">
                  <c:v>141</c:v>
                </c:pt>
                <c:pt idx="71">
                  <c:v>143</c:v>
                </c:pt>
                <c:pt idx="72">
                  <c:v>145</c:v>
                </c:pt>
                <c:pt idx="73">
                  <c:v>147</c:v>
                </c:pt>
                <c:pt idx="74">
                  <c:v>149</c:v>
                </c:pt>
                <c:pt idx="75">
                  <c:v>151</c:v>
                </c:pt>
                <c:pt idx="76">
                  <c:v>153</c:v>
                </c:pt>
                <c:pt idx="77">
                  <c:v>155</c:v>
                </c:pt>
                <c:pt idx="78">
                  <c:v>157</c:v>
                </c:pt>
                <c:pt idx="79">
                  <c:v>159</c:v>
                </c:pt>
                <c:pt idx="80">
                  <c:v>161</c:v>
                </c:pt>
                <c:pt idx="81">
                  <c:v>163</c:v>
                </c:pt>
                <c:pt idx="82">
                  <c:v>165</c:v>
                </c:pt>
                <c:pt idx="83">
                  <c:v>167</c:v>
                </c:pt>
                <c:pt idx="84">
                  <c:v>169</c:v>
                </c:pt>
                <c:pt idx="85">
                  <c:v>171</c:v>
                </c:pt>
                <c:pt idx="86">
                  <c:v>173</c:v>
                </c:pt>
                <c:pt idx="87">
                  <c:v>175</c:v>
                </c:pt>
                <c:pt idx="88">
                  <c:v>177</c:v>
                </c:pt>
                <c:pt idx="89">
                  <c:v>179</c:v>
                </c:pt>
                <c:pt idx="90">
                  <c:v>181</c:v>
                </c:pt>
                <c:pt idx="91">
                  <c:v>183</c:v>
                </c:pt>
                <c:pt idx="92">
                  <c:v>185</c:v>
                </c:pt>
                <c:pt idx="93">
                  <c:v>187</c:v>
                </c:pt>
                <c:pt idx="94">
                  <c:v>189</c:v>
                </c:pt>
                <c:pt idx="95">
                  <c:v>191</c:v>
                </c:pt>
                <c:pt idx="96">
                  <c:v>193</c:v>
                </c:pt>
                <c:pt idx="97">
                  <c:v>195</c:v>
                </c:pt>
                <c:pt idx="98">
                  <c:v>197</c:v>
                </c:pt>
                <c:pt idx="99">
                  <c:v>199</c:v>
                </c:pt>
              </c:numCache>
            </c:numRef>
          </c:cat>
          <c:val>
            <c:numRef>
              <c:f>Sheet1!$D$3:$D$102</c:f>
              <c:numCache>
                <c:formatCode>General</c:formatCode>
                <c:ptCount val="100"/>
                <c:pt idx="0">
                  <c:v>0.4</c:v>
                </c:pt>
                <c:pt idx="1">
                  <c:v>0.35199999999999998</c:v>
                </c:pt>
                <c:pt idx="2">
                  <c:v>0.31744</c:v>
                </c:pt>
                <c:pt idx="3">
                  <c:v>0.28979199999999999</c:v>
                </c:pt>
                <c:pt idx="4">
                  <c:v>0.26656767999999997</c:v>
                </c:pt>
                <c:pt idx="5">
                  <c:v>0.24650186752</c:v>
                </c:pt>
                <c:pt idx="6">
                  <c:v>0.228843952538</c:v>
                </c:pt>
                <c:pt idx="7">
                  <c:v>0.21310318261</c:v>
                </c:pt>
                <c:pt idx="8">
                  <c:v>0.198936489676</c:v>
                </c:pt>
                <c:pt idx="9">
                  <c:v>0.186092021415</c:v>
                </c:pt>
                <c:pt idx="10">
                  <c:v>0.17437786636200001</c:v>
                </c:pt>
                <c:pt idx="11">
                  <c:v>0.16364344064</c:v>
                </c:pt>
                <c:pt idx="12">
                  <c:v>0.153767768976</c:v>
                </c:pt>
                <c:pt idx="13">
                  <c:v>0.14465176436300001</c:v>
                </c:pt>
                <c:pt idx="14">
                  <c:v>0.13621294866399999</c:v>
                </c:pt>
                <c:pt idx="15">
                  <c:v>0.128381727695</c:v>
                </c:pt>
                <c:pt idx="16">
                  <c:v>0.121098692194</c:v>
                </c:pt>
                <c:pt idx="17">
                  <c:v>0.114312616763</c:v>
                </c:pt>
                <c:pt idx="18">
                  <c:v>0.10797894635999999</c:v>
                </c:pt>
                <c:pt idx="19">
                  <c:v>0.102058631289</c:v>
                </c:pt>
                <c:pt idx="20">
                  <c:v>9.6517216382900006E-2</c:v>
                </c:pt>
                <c:pt idx="21">
                  <c:v>9.1324118984800001E-2</c:v>
                </c:pt>
                <c:pt idx="22">
                  <c:v>8.6452049425899999E-2</c:v>
                </c:pt>
                <c:pt idx="23">
                  <c:v>8.18765406227E-2</c:v>
                </c:pt>
                <c:pt idx="24">
                  <c:v>7.7575562347699994E-2</c:v>
                </c:pt>
                <c:pt idx="25">
                  <c:v>7.3529201986599999E-2</c:v>
                </c:pt>
                <c:pt idx="26">
                  <c:v>6.9719398077400005E-2</c:v>
                </c:pt>
                <c:pt idx="27">
                  <c:v>6.6129716171799996E-2</c:v>
                </c:pt>
                <c:pt idx="28">
                  <c:v>6.2745158946600002E-2</c:v>
                </c:pt>
                <c:pt idx="29">
                  <c:v>5.9552004267800003E-2</c:v>
                </c:pt>
                <c:pt idx="30">
                  <c:v>5.6537666251100002E-2</c:v>
                </c:pt>
                <c:pt idx="31">
                  <c:v>5.3690575375999999E-2</c:v>
                </c:pt>
                <c:pt idx="32">
                  <c:v>5.1000074498899997E-2</c:v>
                </c:pt>
                <c:pt idx="33">
                  <c:v>4.8456328215199997E-2</c:v>
                </c:pt>
                <c:pt idx="34">
                  <c:v>4.60502434951E-2</c:v>
                </c:pt>
                <c:pt idx="35">
                  <c:v>4.3773399897100003E-2</c:v>
                </c:pt>
                <c:pt idx="36">
                  <c:v>4.1617987957600001E-2</c:v>
                </c:pt>
                <c:pt idx="37">
                  <c:v>3.9576754596500001E-2</c:v>
                </c:pt>
                <c:pt idx="38">
                  <c:v>3.7642954570300001E-2</c:v>
                </c:pt>
                <c:pt idx="39">
                  <c:v>3.5810307160799998E-2</c:v>
                </c:pt>
                <c:pt idx="40">
                  <c:v>3.4072957416599998E-2</c:v>
                </c:pt>
                <c:pt idx="41">
                  <c:v>3.2425441366500003E-2</c:v>
                </c:pt>
                <c:pt idx="42">
                  <c:v>3.0862654713199999E-2</c:v>
                </c:pt>
                <c:pt idx="43">
                  <c:v>2.93798245864E-2</c:v>
                </c:pt>
                <c:pt idx="44">
                  <c:v>2.7972483993300001E-2</c:v>
                </c:pt>
                <c:pt idx="45">
                  <c:v>2.6636448657E-2</c:v>
                </c:pt>
                <c:pt idx="46">
                  <c:v>2.5367795972399999E-2</c:v>
                </c:pt>
                <c:pt idx="47">
                  <c:v>2.4162845848099999E-2</c:v>
                </c:pt>
                <c:pt idx="48">
                  <c:v>2.301814323E-2</c:v>
                </c:pt>
                <c:pt idx="49">
                  <c:v>2.1930442130100002E-2</c:v>
                </c:pt>
                <c:pt idx="50">
                  <c:v>2.0896691004699999E-2</c:v>
                </c:pt>
                <c:pt idx="51">
                  <c:v>1.99140193467E-2</c:v>
                </c:pt>
                <c:pt idx="52">
                  <c:v>1.8979725370299998E-2</c:v>
                </c:pt>
                <c:pt idx="53">
                  <c:v>1.8091264683299999E-2</c:v>
                </c:pt>
                <c:pt idx="54">
                  <c:v>1.7246239852100002E-2</c:v>
                </c:pt>
                <c:pt idx="55">
                  <c:v>1.6442390776400001E-2</c:v>
                </c:pt>
                <c:pt idx="56">
                  <c:v>1.5677585798599999E-2</c:v>
                </c:pt>
                <c:pt idx="57">
                  <c:v>1.4949813482900001E-2</c:v>
                </c:pt>
                <c:pt idx="58">
                  <c:v>1.42571750031E-2</c:v>
                </c:pt>
                <c:pt idx="59">
                  <c:v>1.35978770874E-2</c:v>
                </c:pt>
                <c:pt idx="60">
                  <c:v>1.29702254717E-2</c:v>
                </c:pt>
                <c:pt idx="61">
                  <c:v>1.23726188186E-2</c:v>
                </c:pt>
                <c:pt idx="62">
                  <c:v>1.18035430637E-2</c:v>
                </c:pt>
                <c:pt idx="63">
                  <c:v>1.12615661543E-2</c:v>
                </c:pt>
                <c:pt idx="64">
                  <c:v>1.07453331482E-2</c:v>
                </c:pt>
                <c:pt idx="65">
                  <c:v>1.02535616444E-2</c:v>
                </c:pt>
                <c:pt idx="66">
                  <c:v>9.7850375208500002E-3</c:v>
                </c:pt>
                <c:pt idx="67">
                  <c:v>9.3386109529599998E-3</c:v>
                </c:pt>
                <c:pt idx="68">
                  <c:v>8.91319269415E-3</c:v>
                </c:pt>
                <c:pt idx="69">
                  <c:v>8.5077505970600001E-3</c:v>
                </c:pt>
                <c:pt idx="70">
                  <c:v>8.1213063582400002E-3</c:v>
                </c:pt>
                <c:pt idx="71">
                  <c:v>7.7529324697300003E-3</c:v>
                </c:pt>
                <c:pt idx="72">
                  <c:v>7.4017493626900004E-3</c:v>
                </c:pt>
                <c:pt idx="73">
                  <c:v>7.0669227291300001E-3</c:v>
                </c:pt>
                <c:pt idx="74">
                  <c:v>6.7476610093500002E-3</c:v>
                </c:pt>
                <c:pt idx="75">
                  <c:v>6.4432130333600002E-3</c:v>
                </c:pt>
                <c:pt idx="76">
                  <c:v>6.1528658057299996E-3</c:v>
                </c:pt>
                <c:pt idx="77">
                  <c:v>5.8759424239600002E-3</c:v>
                </c:pt>
                <c:pt idx="78">
                  <c:v>5.6118001213399998E-3</c:v>
                </c:pt>
                <c:pt idx="79">
                  <c:v>5.3598284260799999E-3</c:v>
                </c:pt>
                <c:pt idx="80">
                  <c:v>5.1194474288099997E-3</c:v>
                </c:pt>
                <c:pt idx="81">
                  <c:v>4.89010615141E-3</c:v>
                </c:pt>
                <c:pt idx="82">
                  <c:v>4.6712810106299997E-3</c:v>
                </c:pt>
                <c:pt idx="83">
                  <c:v>4.4624743702699997E-3</c:v>
                </c:pt>
                <c:pt idx="84">
                  <c:v>4.2632131763300002E-3</c:v>
                </c:pt>
                <c:pt idx="85">
                  <c:v>4.0730476698300003E-3</c:v>
                </c:pt>
                <c:pt idx="86">
                  <c:v>3.8915501724699998E-3</c:v>
                </c:pt>
                <c:pt idx="87">
                  <c:v>3.7183139404999999E-3</c:v>
                </c:pt>
                <c:pt idx="88">
                  <c:v>3.5529520827100002E-3</c:v>
                </c:pt>
                <c:pt idx="89">
                  <c:v>3.3950965384700002E-3</c:v>
                </c:pt>
                <c:pt idx="90">
                  <c:v>3.24439711223E-3</c:v>
                </c:pt>
                <c:pt idx="91">
                  <c:v>3.1005205611099999E-3</c:v>
                </c:pt>
                <c:pt idx="92">
                  <c:v>2.96314973231E-3</c:v>
                </c:pt>
                <c:pt idx="93">
                  <c:v>2.8319827473800002E-3</c:v>
                </c:pt>
                <c:pt idx="94">
                  <c:v>2.7067322307199999E-3</c:v>
                </c:pt>
                <c:pt idx="95">
                  <c:v>2.5871245794300002E-3</c:v>
                </c:pt>
                <c:pt idx="96">
                  <c:v>2.4728992724600001E-3</c:v>
                </c:pt>
                <c:pt idx="97">
                  <c:v>2.3638082163899999E-3</c:v>
                </c:pt>
                <c:pt idx="98">
                  <c:v>2.25961512611E-3</c:v>
                </c:pt>
                <c:pt idx="99">
                  <c:v>2.1600949380599999E-3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B06-44F0-9536-E1D798D8C21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2135276760"/>
        <c:axId val="-2135273816"/>
      </c:lineChart>
      <c:catAx>
        <c:axId val="-2135276760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-2135273816"/>
        <c:crosses val="autoZero"/>
        <c:auto val="1"/>
        <c:lblAlgn val="ctr"/>
        <c:lblOffset val="100"/>
        <c:noMultiLvlLbl val="0"/>
      </c:catAx>
      <c:valAx>
        <c:axId val="-2135273816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-2135276760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tr-TR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marker>
            <c:symbol val="none"/>
          </c:marker>
          <c:val>
            <c:numRef>
              <c:f>Sheet1!$B$1:$B$100</c:f>
              <c:numCache>
                <c:formatCode>General</c:formatCode>
                <c:ptCount val="100"/>
                <c:pt idx="0">
                  <c:v>0</c:v>
                </c:pt>
                <c:pt idx="1">
                  <c:v>0.25</c:v>
                </c:pt>
                <c:pt idx="2">
                  <c:v>0.296296296296296</c:v>
                </c:pt>
                <c:pt idx="3">
                  <c:v>0.31640625</c:v>
                </c:pt>
                <c:pt idx="4">
                  <c:v>0.32768000000000003</c:v>
                </c:pt>
                <c:pt idx="5">
                  <c:v>0.33489797668038401</c:v>
                </c:pt>
                <c:pt idx="6">
                  <c:v>0.33991667708911399</c:v>
                </c:pt>
                <c:pt idx="7">
                  <c:v>0.34360891580581698</c:v>
                </c:pt>
                <c:pt idx="8">
                  <c:v>0.34643941611461798</c:v>
                </c:pt>
                <c:pt idx="9">
                  <c:v>0.34867844009999999</c:v>
                </c:pt>
                <c:pt idx="10">
                  <c:v>0.35049389948139198</c:v>
                </c:pt>
                <c:pt idx="11">
                  <c:v>0.35199562801413697</c:v>
                </c:pt>
                <c:pt idx="12">
                  <c:v>0.35325849847116098</c:v>
                </c:pt>
                <c:pt idx="13">
                  <c:v>0.35433531021985898</c:v>
                </c:pt>
                <c:pt idx="14">
                  <c:v>0.355264366494144</c:v>
                </c:pt>
                <c:pt idx="15">
                  <c:v>0.35607413045179298</c:v>
                </c:pt>
                <c:pt idx="16">
                  <c:v>0.35678619474629297</c:v>
                </c:pt>
                <c:pt idx="17">
                  <c:v>0.35741723679466297</c:v>
                </c:pt>
                <c:pt idx="18">
                  <c:v>0.35798034220346397</c:v>
                </c:pt>
                <c:pt idx="19">
                  <c:v>0.35848592240854199</c:v>
                </c:pt>
                <c:pt idx="20">
                  <c:v>0.35894236464095303</c:v>
                </c:pt>
                <c:pt idx="21">
                  <c:v>0.35935650109560702</c:v>
                </c:pt>
                <c:pt idx="22">
                  <c:v>0.35973395338014202</c:v>
                </c:pt>
                <c:pt idx="23">
                  <c:v>0.36007938928552302</c:v>
                </c:pt>
                <c:pt idx="24">
                  <c:v>0.360396716858018</c:v>
                </c:pt>
                <c:pt idx="25">
                  <c:v>0.36068923293650401</c:v>
                </c:pt>
                <c:pt idx="26">
                  <c:v>0.36095973815091398</c:v>
                </c:pt>
                <c:pt idx="27">
                  <c:v>0.36121062689684302</c:v>
                </c:pt>
                <c:pt idx="28">
                  <c:v>0.361443958416996</c:v>
                </c:pt>
                <c:pt idx="29">
                  <c:v>0.36166151346161002</c:v>
                </c:pt>
                <c:pt idx="30">
                  <c:v>0.36186483982970302</c:v>
                </c:pt>
                <c:pt idx="31">
                  <c:v>0.36205528925631603</c:v>
                </c:pt>
                <c:pt idx="32">
                  <c:v>0.36223404750551502</c:v>
                </c:pt>
                <c:pt idx="33">
                  <c:v>0.36240215908566398</c:v>
                </c:pt>
                <c:pt idx="34">
                  <c:v>0.36256054767581403</c:v>
                </c:pt>
                <c:pt idx="35">
                  <c:v>0.36271003310707201</c:v>
                </c:pt>
                <c:pt idx="36">
                  <c:v>0.36285134555833598</c:v>
                </c:pt>
                <c:pt idx="37">
                  <c:v>0.36298513748531303</c:v>
                </c:pt>
                <c:pt idx="38">
                  <c:v>0.36311199369415198</c:v>
                </c:pt>
                <c:pt idx="39">
                  <c:v>0.36323243988788001</c:v>
                </c:pt>
                <c:pt idx="40">
                  <c:v>0.36334694994907701</c:v>
                </c:pt>
                <c:pt idx="41">
                  <c:v>0.36345595217160198</c:v>
                </c:pt>
                <c:pt idx="42">
                  <c:v>0.363559834614128</c:v>
                </c:pt>
                <c:pt idx="43">
                  <c:v>0.36365894971657797</c:v>
                </c:pt>
                <c:pt idx="44">
                  <c:v>0.36375361829518998</c:v>
                </c:pt>
                <c:pt idx="45">
                  <c:v>0.36384413301167201</c:v>
                </c:pt>
                <c:pt idx="46">
                  <c:v>0.36393076139545799</c:v>
                </c:pt>
                <c:pt idx="47">
                  <c:v>0.36401374848483398</c:v>
                </c:pt>
                <c:pt idx="48">
                  <c:v>0.364093319141859</c:v>
                </c:pt>
                <c:pt idx="49">
                  <c:v>0.36416968008711598</c:v>
                </c:pt>
                <c:pt idx="50">
                  <c:v>0.36424302169309902</c:v>
                </c:pt>
                <c:pt idx="51">
                  <c:v>0.36431351956897001</c:v>
                </c:pt>
                <c:pt idx="52">
                  <c:v>0.36438133596447603</c:v>
                </c:pt>
                <c:pt idx="53">
                  <c:v>0.36444662101664299</c:v>
                </c:pt>
                <c:pt idx="54">
                  <c:v>0.36450951385942199</c:v>
                </c:pt>
                <c:pt idx="55">
                  <c:v>0.36457014361354201</c:v>
                </c:pt>
                <c:pt idx="56">
                  <c:v>0.36462863027138798</c:v>
                </c:pt>
                <c:pt idx="57">
                  <c:v>0.36468508548967798</c:v>
                </c:pt>
                <c:pt idx="58">
                  <c:v>0.36473961330094101</c:v>
                </c:pt>
                <c:pt idx="59">
                  <c:v>0.36479231075334401</c:v>
                </c:pt>
                <c:pt idx="60">
                  <c:v>0.36484326848716903</c:v>
                </c:pt>
                <c:pt idx="61">
                  <c:v>0.36489257125508701</c:v>
                </c:pt>
                <c:pt idx="62">
                  <c:v>0.36494029839256897</c:v>
                </c:pt>
                <c:pt idx="63">
                  <c:v>0.36498652424390698</c:v>
                </c:pt>
                <c:pt idx="64">
                  <c:v>0.36503131854865201</c:v>
                </c:pt>
                <c:pt idx="65">
                  <c:v>0.36507474679266999</c:v>
                </c:pt>
                <c:pt idx="66">
                  <c:v>0.36511687052761299</c:v>
                </c:pt>
                <c:pt idx="67">
                  <c:v>0.36515774766198</c:v>
                </c:pt>
                <c:pt idx="68">
                  <c:v>0.36519743272671801</c:v>
                </c:pt>
                <c:pt idx="69">
                  <c:v>0.36523597711796102</c:v>
                </c:pt>
                <c:pt idx="70">
                  <c:v>0.36527342931908102</c:v>
                </c:pt>
                <c:pt idx="71">
                  <c:v>0.36530983510416098</c:v>
                </c:pt>
                <c:pt idx="72">
                  <c:v>0.36534523772462102</c:v>
                </c:pt>
                <c:pt idx="73">
                  <c:v>0.36537967808066701</c:v>
                </c:pt>
                <c:pt idx="74">
                  <c:v>0.36541319487888901</c:v>
                </c:pt>
                <c:pt idx="75">
                  <c:v>0.36544582477739601</c:v>
                </c:pt>
                <c:pt idx="76">
                  <c:v>0.36547760251957101</c:v>
                </c:pt>
                <c:pt idx="77">
                  <c:v>0.365508561057451</c:v>
                </c:pt>
                <c:pt idx="78">
                  <c:v>0.36553873166572598</c:v>
                </c:pt>
                <c:pt idx="79">
                  <c:v>0.36556814404711802</c:v>
                </c:pt>
                <c:pt idx="80">
                  <c:v>0.36559682642992403</c:v>
                </c:pt>
                <c:pt idx="81">
                  <c:v>0.36562480565838501</c:v>
                </c:pt>
                <c:pt idx="82">
                  <c:v>0.36565210727647701</c:v>
                </c:pt>
                <c:pt idx="83">
                  <c:v>0.36567875560570501</c:v>
                </c:pt>
                <c:pt idx="84">
                  <c:v>0.365704773817361</c:v>
                </c:pt>
                <c:pt idx="85">
                  <c:v>0.36573018399973101</c:v>
                </c:pt>
                <c:pt idx="86">
                  <c:v>0.36575500722064203</c:v>
                </c:pt>
                <c:pt idx="87">
                  <c:v>0.365779263585709</c:v>
                </c:pt>
                <c:pt idx="88">
                  <c:v>0.36580297229265002</c:v>
                </c:pt>
                <c:pt idx="89">
                  <c:v>0.36582615168197402</c:v>
                </c:pt>
                <c:pt idx="90">
                  <c:v>0.36584881928427399</c:v>
                </c:pt>
                <c:pt idx="91">
                  <c:v>0.36587099186446698</c:v>
                </c:pt>
                <c:pt idx="92">
                  <c:v>0.36589268546314702</c:v>
                </c:pt>
                <c:pt idx="93">
                  <c:v>0.36591391543525997</c:v>
                </c:pt>
                <c:pt idx="94">
                  <c:v>0.365934696486372</c:v>
                </c:pt>
                <c:pt idx="95">
                  <c:v>0.36595504270664198</c:v>
                </c:pt>
                <c:pt idx="96">
                  <c:v>0.36597496760266601</c:v>
                </c:pt>
                <c:pt idx="97">
                  <c:v>0.365994484127388</c:v>
                </c:pt>
                <c:pt idx="98">
                  <c:v>0.36601360470818201</c:v>
                </c:pt>
                <c:pt idx="99">
                  <c:v>0.36603234127322898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D3A-4F1C-893E-6BC4B53C906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2136181512"/>
        <c:axId val="-2136176280"/>
      </c:lineChart>
      <c:catAx>
        <c:axId val="-2136181512"/>
        <c:scaling>
          <c:orientation val="minMax"/>
        </c:scaling>
        <c:delete val="0"/>
        <c:axPos val="b"/>
        <c:majorTickMark val="out"/>
        <c:minorTickMark val="none"/>
        <c:tickLblPos val="nextTo"/>
        <c:crossAx val="-2136176280"/>
        <c:crosses val="autoZero"/>
        <c:auto val="1"/>
        <c:lblAlgn val="ctr"/>
        <c:lblOffset val="100"/>
        <c:noMultiLvlLbl val="0"/>
      </c:catAx>
      <c:valAx>
        <c:axId val="-2136176280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-2136181512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tr-TR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marker>
            <c:symbol val="none"/>
          </c:marker>
          <c:cat>
            <c:numRef>
              <c:f>Sheet1!$A$2:$A$10001</c:f>
              <c:numCache>
                <c:formatCode>General</c:formatCode>
                <c:ptCount val="10000"/>
                <c:pt idx="0">
                  <c:v>0</c:v>
                </c:pt>
                <c:pt idx="1">
                  <c:v>0.01</c:v>
                </c:pt>
                <c:pt idx="2">
                  <c:v>0.02</c:v>
                </c:pt>
                <c:pt idx="3">
                  <c:v>0.03</c:v>
                </c:pt>
                <c:pt idx="4">
                  <c:v>0.04</c:v>
                </c:pt>
                <c:pt idx="5">
                  <c:v>0.05</c:v>
                </c:pt>
                <c:pt idx="6">
                  <c:v>0.06</c:v>
                </c:pt>
                <c:pt idx="7">
                  <c:v>7.0000000000000007E-2</c:v>
                </c:pt>
                <c:pt idx="8">
                  <c:v>0.08</c:v>
                </c:pt>
                <c:pt idx="9">
                  <c:v>0.09</c:v>
                </c:pt>
                <c:pt idx="10">
                  <c:v>0.1</c:v>
                </c:pt>
                <c:pt idx="11">
                  <c:v>0.11</c:v>
                </c:pt>
                <c:pt idx="12">
                  <c:v>0.12</c:v>
                </c:pt>
                <c:pt idx="13">
                  <c:v>0.13</c:v>
                </c:pt>
                <c:pt idx="14">
                  <c:v>0.14000000000000001</c:v>
                </c:pt>
                <c:pt idx="15">
                  <c:v>0.15</c:v>
                </c:pt>
                <c:pt idx="16">
                  <c:v>0.16</c:v>
                </c:pt>
                <c:pt idx="17">
                  <c:v>0.17</c:v>
                </c:pt>
                <c:pt idx="18">
                  <c:v>0.18</c:v>
                </c:pt>
                <c:pt idx="19">
                  <c:v>0.19</c:v>
                </c:pt>
                <c:pt idx="20">
                  <c:v>0.2</c:v>
                </c:pt>
                <c:pt idx="21">
                  <c:v>0.21</c:v>
                </c:pt>
                <c:pt idx="22">
                  <c:v>0.22</c:v>
                </c:pt>
                <c:pt idx="23">
                  <c:v>0.23</c:v>
                </c:pt>
                <c:pt idx="24">
                  <c:v>0.24</c:v>
                </c:pt>
                <c:pt idx="25">
                  <c:v>0.25</c:v>
                </c:pt>
                <c:pt idx="26">
                  <c:v>0.26</c:v>
                </c:pt>
                <c:pt idx="27">
                  <c:v>0.27</c:v>
                </c:pt>
                <c:pt idx="28">
                  <c:v>0.28000000000000003</c:v>
                </c:pt>
                <c:pt idx="29">
                  <c:v>0.28999999999999998</c:v>
                </c:pt>
                <c:pt idx="30">
                  <c:v>0.3</c:v>
                </c:pt>
                <c:pt idx="31">
                  <c:v>0.31</c:v>
                </c:pt>
                <c:pt idx="32">
                  <c:v>0.32</c:v>
                </c:pt>
                <c:pt idx="33">
                  <c:v>0.33</c:v>
                </c:pt>
                <c:pt idx="34">
                  <c:v>0.34</c:v>
                </c:pt>
                <c:pt idx="35">
                  <c:v>0.35</c:v>
                </c:pt>
                <c:pt idx="36">
                  <c:v>0.36</c:v>
                </c:pt>
                <c:pt idx="37">
                  <c:v>0.37</c:v>
                </c:pt>
                <c:pt idx="38">
                  <c:v>0.38</c:v>
                </c:pt>
                <c:pt idx="39">
                  <c:v>0.39</c:v>
                </c:pt>
                <c:pt idx="40">
                  <c:v>0.4</c:v>
                </c:pt>
                <c:pt idx="41">
                  <c:v>0.41</c:v>
                </c:pt>
                <c:pt idx="42">
                  <c:v>0.42</c:v>
                </c:pt>
                <c:pt idx="43">
                  <c:v>0.43</c:v>
                </c:pt>
                <c:pt idx="44">
                  <c:v>0.44</c:v>
                </c:pt>
                <c:pt idx="45">
                  <c:v>0.45</c:v>
                </c:pt>
                <c:pt idx="46">
                  <c:v>0.46</c:v>
                </c:pt>
                <c:pt idx="47">
                  <c:v>0.47</c:v>
                </c:pt>
                <c:pt idx="48">
                  <c:v>0.48</c:v>
                </c:pt>
                <c:pt idx="49">
                  <c:v>0.49</c:v>
                </c:pt>
                <c:pt idx="50">
                  <c:v>0.5</c:v>
                </c:pt>
                <c:pt idx="51">
                  <c:v>0.51</c:v>
                </c:pt>
                <c:pt idx="52">
                  <c:v>0.52</c:v>
                </c:pt>
                <c:pt idx="53">
                  <c:v>0.53</c:v>
                </c:pt>
                <c:pt idx="54">
                  <c:v>0.54</c:v>
                </c:pt>
                <c:pt idx="55">
                  <c:v>0.55000000000000004</c:v>
                </c:pt>
                <c:pt idx="56">
                  <c:v>0.56000000000000005</c:v>
                </c:pt>
                <c:pt idx="57">
                  <c:v>0.56999999999999995</c:v>
                </c:pt>
                <c:pt idx="58">
                  <c:v>0.57999999999999996</c:v>
                </c:pt>
                <c:pt idx="59">
                  <c:v>0.59</c:v>
                </c:pt>
                <c:pt idx="60">
                  <c:v>0.6</c:v>
                </c:pt>
                <c:pt idx="61">
                  <c:v>0.61</c:v>
                </c:pt>
                <c:pt idx="62">
                  <c:v>0.62</c:v>
                </c:pt>
                <c:pt idx="63">
                  <c:v>0.63</c:v>
                </c:pt>
                <c:pt idx="64">
                  <c:v>0.64</c:v>
                </c:pt>
                <c:pt idx="65">
                  <c:v>0.65</c:v>
                </c:pt>
                <c:pt idx="66">
                  <c:v>0.66</c:v>
                </c:pt>
                <c:pt idx="67">
                  <c:v>0.67</c:v>
                </c:pt>
                <c:pt idx="68">
                  <c:v>0.68</c:v>
                </c:pt>
                <c:pt idx="69">
                  <c:v>0.69</c:v>
                </c:pt>
                <c:pt idx="70">
                  <c:v>0.7</c:v>
                </c:pt>
                <c:pt idx="71">
                  <c:v>0.71</c:v>
                </c:pt>
                <c:pt idx="72">
                  <c:v>0.72</c:v>
                </c:pt>
                <c:pt idx="73">
                  <c:v>0.73</c:v>
                </c:pt>
                <c:pt idx="74">
                  <c:v>0.74</c:v>
                </c:pt>
                <c:pt idx="75">
                  <c:v>0.75</c:v>
                </c:pt>
                <c:pt idx="76">
                  <c:v>0.76</c:v>
                </c:pt>
                <c:pt idx="77">
                  <c:v>0.77</c:v>
                </c:pt>
                <c:pt idx="78">
                  <c:v>0.78</c:v>
                </c:pt>
                <c:pt idx="79">
                  <c:v>0.79</c:v>
                </c:pt>
                <c:pt idx="80">
                  <c:v>0.8</c:v>
                </c:pt>
                <c:pt idx="81">
                  <c:v>0.81</c:v>
                </c:pt>
                <c:pt idx="82">
                  <c:v>0.82</c:v>
                </c:pt>
                <c:pt idx="83">
                  <c:v>0.83</c:v>
                </c:pt>
                <c:pt idx="84">
                  <c:v>0.84</c:v>
                </c:pt>
                <c:pt idx="85">
                  <c:v>0.85</c:v>
                </c:pt>
                <c:pt idx="86">
                  <c:v>0.86</c:v>
                </c:pt>
                <c:pt idx="87">
                  <c:v>0.87</c:v>
                </c:pt>
                <c:pt idx="88">
                  <c:v>0.88</c:v>
                </c:pt>
                <c:pt idx="89">
                  <c:v>0.89</c:v>
                </c:pt>
                <c:pt idx="90">
                  <c:v>0.90000000000000102</c:v>
                </c:pt>
                <c:pt idx="91">
                  <c:v>0.91000000000000103</c:v>
                </c:pt>
                <c:pt idx="92">
                  <c:v>0.92000000000000104</c:v>
                </c:pt>
                <c:pt idx="93">
                  <c:v>0.93000000000000105</c:v>
                </c:pt>
                <c:pt idx="94">
                  <c:v>0.94000000000000095</c:v>
                </c:pt>
                <c:pt idx="95">
                  <c:v>0.95000000000000095</c:v>
                </c:pt>
                <c:pt idx="96">
                  <c:v>0.96000000000000096</c:v>
                </c:pt>
                <c:pt idx="97">
                  <c:v>0.97000000000000097</c:v>
                </c:pt>
                <c:pt idx="98">
                  <c:v>0.98000000000000098</c:v>
                </c:pt>
                <c:pt idx="99">
                  <c:v>0.99000000000000099</c:v>
                </c:pt>
                <c:pt idx="100">
                  <c:v>1.0000000000000011</c:v>
                </c:pt>
              </c:numCache>
            </c:numRef>
          </c:cat>
          <c:val>
            <c:numRef>
              <c:f>Sheet1!$B$2:$B$100</c:f>
              <c:numCache>
                <c:formatCode>General</c:formatCode>
                <c:ptCount val="99"/>
                <c:pt idx="0">
                  <c:v>0.99781759729877495</c:v>
                </c:pt>
                <c:pt idx="1">
                  <c:v>0.84509804001425703</c:v>
                </c:pt>
                <c:pt idx="2">
                  <c:v>0.75482523977329097</c:v>
                </c:pt>
                <c:pt idx="3">
                  <c:v>0.69010562085580296</c:v>
                </c:pt>
                <c:pt idx="4">
                  <c:v>0.63937680047641399</c:v>
                </c:pt>
                <c:pt idx="5">
                  <c:v>0.59748830160802702</c:v>
                </c:pt>
                <c:pt idx="6">
                  <c:v>0.56169245426983905</c:v>
                </c:pt>
                <c:pt idx="7">
                  <c:v>0.53034892017680602</c:v>
                </c:pt>
                <c:pt idx="8">
                  <c:v>0.502399441440884</c:v>
                </c:pt>
                <c:pt idx="9">
                  <c:v>0.47712125471966199</c:v>
                </c:pt>
                <c:pt idx="10">
                  <c:v>0.453998660743344</c:v>
                </c:pt>
                <c:pt idx="11">
                  <c:v>0.43265071305127201</c:v>
                </c:pt>
                <c:pt idx="12">
                  <c:v>0.41278795015589098</c:v>
                </c:pt>
                <c:pt idx="13">
                  <c:v>0.39418520778266503</c:v>
                </c:pt>
                <c:pt idx="14">
                  <c:v>0.37666383332930597</c:v>
                </c:pt>
                <c:pt idx="15">
                  <c:v>0.36007965170297801</c:v>
                </c:pt>
                <c:pt idx="16">
                  <c:v>0.34431458549889998</c:v>
                </c:pt>
                <c:pt idx="17">
                  <c:v>0.32927067364020501</c:v>
                </c:pt>
                <c:pt idx="18">
                  <c:v>0.31486570896291</c:v>
                </c:pt>
                <c:pt idx="19">
                  <c:v>0.30102999566398098</c:v>
                </c:pt>
                <c:pt idx="20">
                  <c:v>0.28770389827826098</c:v>
                </c:pt>
                <c:pt idx="21">
                  <c:v>0.27483596093413698</c:v>
                </c:pt>
                <c:pt idx="22">
                  <c:v>0.262381444577444</c:v>
                </c:pt>
                <c:pt idx="23">
                  <c:v>0.250301175284593</c:v>
                </c:pt>
                <c:pt idx="24">
                  <c:v>0.238560627359831</c:v>
                </c:pt>
                <c:pt idx="25">
                  <c:v>0.22712918588007899</c:v>
                </c:pt>
                <c:pt idx="26">
                  <c:v>0.21597954798073399</c:v>
                </c:pt>
                <c:pt idx="27">
                  <c:v>0.20508723254452499</c:v>
                </c:pt>
                <c:pt idx="28">
                  <c:v>0.194430175410059</c:v>
                </c:pt>
                <c:pt idx="29">
                  <c:v>0.18398839264729699</c:v>
                </c:pt>
                <c:pt idx="30">
                  <c:v>0.17374369845149101</c:v>
                </c:pt>
                <c:pt idx="31">
                  <c:v>0.16367946719316501</c:v>
                </c:pt>
                <c:pt idx="32">
                  <c:v>0.15378043141146899</c:v>
                </c:pt>
                <c:pt idx="33">
                  <c:v>0.14403250924980701</c:v>
                </c:pt>
                <c:pt idx="34">
                  <c:v>0.13442265614629001</c:v>
                </c:pt>
                <c:pt idx="35">
                  <c:v>0.1249387366083</c:v>
                </c:pt>
                <c:pt idx="36">
                  <c:v>0.115569412693293</c:v>
                </c:pt>
                <c:pt idx="37">
                  <c:v>0.106304046440722</c:v>
                </c:pt>
                <c:pt idx="38">
                  <c:v>9.7132613992133701E-2</c:v>
                </c:pt>
                <c:pt idx="39">
                  <c:v>8.8045629527840397E-2</c:v>
                </c:pt>
                <c:pt idx="40">
                  <c:v>7.9034077461204194E-2</c:v>
                </c:pt>
                <c:pt idx="41">
                  <c:v>7.0089351582518195E-2</c:v>
                </c:pt>
                <c:pt idx="42">
                  <c:v>6.12032000464523E-2</c:v>
                </c:pt>
                <c:pt idx="43">
                  <c:v>5.2367675260006297E-2</c:v>
                </c:pt>
                <c:pt idx="44">
                  <c:v>4.3575087859449899E-2</c:v>
                </c:pt>
                <c:pt idx="45">
                  <c:v>3.4817964070696997E-2</c:v>
                </c:pt>
                <c:pt idx="46">
                  <c:v>2.6089005832535601E-2</c:v>
                </c:pt>
                <c:pt idx="47">
                  <c:v>1.7381053129605799E-2</c:v>
                </c:pt>
                <c:pt idx="48">
                  <c:v>8.6870480347111308E-3</c:v>
                </c:pt>
                <c:pt idx="49">
                  <c:v>-1.92865493310657E-16</c:v>
                </c:pt>
                <c:pt idx="50">
                  <c:v>-8.6870480347115506E-3</c:v>
                </c:pt>
                <c:pt idx="51">
                  <c:v>-1.7381053129606201E-2</c:v>
                </c:pt>
                <c:pt idx="52">
                  <c:v>-2.6089005832536E-2</c:v>
                </c:pt>
                <c:pt idx="53">
                  <c:v>-3.4817964070697399E-2</c:v>
                </c:pt>
                <c:pt idx="54">
                  <c:v>-4.3575087859450301E-2</c:v>
                </c:pt>
                <c:pt idx="55">
                  <c:v>-5.2367675260006699E-2</c:v>
                </c:pt>
                <c:pt idx="56">
                  <c:v>-6.1203200046452702E-2</c:v>
                </c:pt>
                <c:pt idx="57">
                  <c:v>-7.0089351582518694E-2</c:v>
                </c:pt>
                <c:pt idx="58">
                  <c:v>-7.9034077461204597E-2</c:v>
                </c:pt>
                <c:pt idx="59">
                  <c:v>-8.8045629527840896E-2</c:v>
                </c:pt>
                <c:pt idx="60">
                  <c:v>-9.7132613992134201E-2</c:v>
                </c:pt>
                <c:pt idx="61">
                  <c:v>-0.106304046440722</c:v>
                </c:pt>
                <c:pt idx="62">
                  <c:v>-0.115569412693294</c:v>
                </c:pt>
                <c:pt idx="63">
                  <c:v>-0.1249387366083</c:v>
                </c:pt>
                <c:pt idx="64">
                  <c:v>-0.13442265614629001</c:v>
                </c:pt>
                <c:pt idx="65">
                  <c:v>-0.14403250924980701</c:v>
                </c:pt>
                <c:pt idx="66">
                  <c:v>-0.15378043141146999</c:v>
                </c:pt>
                <c:pt idx="67">
                  <c:v>-0.16367946719316601</c:v>
                </c:pt>
                <c:pt idx="68">
                  <c:v>-0.17374369845149201</c:v>
                </c:pt>
                <c:pt idx="69">
                  <c:v>-0.18398839264729799</c:v>
                </c:pt>
                <c:pt idx="70">
                  <c:v>-0.19443017541006</c:v>
                </c:pt>
                <c:pt idx="71">
                  <c:v>-0.20508723254452499</c:v>
                </c:pt>
                <c:pt idx="72">
                  <c:v>-0.21597954798073499</c:v>
                </c:pt>
                <c:pt idx="73">
                  <c:v>-0.22712918588007999</c:v>
                </c:pt>
                <c:pt idx="74">
                  <c:v>-0.23856062735983199</c:v>
                </c:pt>
                <c:pt idx="75">
                  <c:v>-0.250301175284593</c:v>
                </c:pt>
                <c:pt idx="76">
                  <c:v>-0.262381444577445</c:v>
                </c:pt>
                <c:pt idx="77">
                  <c:v>-0.27483596093413798</c:v>
                </c:pt>
                <c:pt idx="78">
                  <c:v>-0.28770389827826198</c:v>
                </c:pt>
                <c:pt idx="79">
                  <c:v>-0.30102999566398198</c:v>
                </c:pt>
                <c:pt idx="80">
                  <c:v>-0.314865708962911</c:v>
                </c:pt>
                <c:pt idx="81">
                  <c:v>-0.32927067364020601</c:v>
                </c:pt>
                <c:pt idx="82">
                  <c:v>-0.34431458549890098</c:v>
                </c:pt>
                <c:pt idx="83">
                  <c:v>-0.36007965170297901</c:v>
                </c:pt>
                <c:pt idx="84">
                  <c:v>-0.37666383332930697</c:v>
                </c:pt>
                <c:pt idx="85">
                  <c:v>-0.39418520778266603</c:v>
                </c:pt>
                <c:pt idx="86">
                  <c:v>-0.41278795015589198</c:v>
                </c:pt>
                <c:pt idx="87">
                  <c:v>-0.43265071305127301</c:v>
                </c:pt>
                <c:pt idx="88">
                  <c:v>-0.45399866074334499</c:v>
                </c:pt>
                <c:pt idx="89">
                  <c:v>-0.47712125471966399</c:v>
                </c:pt>
                <c:pt idx="90">
                  <c:v>-0.502399441440886</c:v>
                </c:pt>
                <c:pt idx="91">
                  <c:v>-0.53034892017680801</c:v>
                </c:pt>
                <c:pt idx="92">
                  <c:v>-0.56169245426984105</c:v>
                </c:pt>
                <c:pt idx="93">
                  <c:v>-0.59748830160803001</c:v>
                </c:pt>
                <c:pt idx="94">
                  <c:v>-0.63937680047641698</c:v>
                </c:pt>
                <c:pt idx="95">
                  <c:v>-0.69010562085580596</c:v>
                </c:pt>
                <c:pt idx="96">
                  <c:v>-0.75482523977329596</c:v>
                </c:pt>
                <c:pt idx="97">
                  <c:v>-0.84509804001426403</c:v>
                </c:pt>
                <c:pt idx="98">
                  <c:v>-0.99781759729878905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92C-4653-B383-11F0AB2AB73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2102528152"/>
        <c:axId val="-2102525208"/>
      </c:lineChart>
      <c:catAx>
        <c:axId val="-210252815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-2102525208"/>
        <c:crosses val="autoZero"/>
        <c:auto val="1"/>
        <c:lblAlgn val="ctr"/>
        <c:lblOffset val="100"/>
        <c:tickLblSkip val="5"/>
        <c:tickMarkSkip val="5"/>
        <c:noMultiLvlLbl val="0"/>
      </c:catAx>
      <c:valAx>
        <c:axId val="-2102525208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-2102528152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image" Target="../media/image3.emf"/></Relationships>
</file>

<file path=ppt/drawings/_rels/vmlDrawing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image" Target="../media/image10.e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image" Target="../media/image10.emf"/></Relationships>
</file>

<file path=ppt/drawings/_rels/vmlDrawing1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image" Target="../media/image18.emf"/></Relationships>
</file>

<file path=ppt/drawings/_rels/vmlDrawing1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image" Target="../media/image14.emf"/></Relationships>
</file>

<file path=ppt/drawings/_rels/vmlDrawing1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image" Target="../media/image13.emf"/></Relationships>
</file>

<file path=ppt/drawings/_rels/vmlDrawing15.v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image" Target="../media/image19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emf"/></Relationships>
</file>

<file path=ppt/drawings/_rels/vmlDrawing17.v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image" Target="../media/image22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emf"/></Relationships>
</file>

<file path=ppt/drawings/_rels/vmlDrawing19.v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image" Target="../media/image25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20.v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7.emf"/><Relationship Id="rId1" Type="http://schemas.openxmlformats.org/officeDocument/2006/relationships/image" Target="../media/image26.emf"/></Relationships>
</file>

<file path=ppt/drawings/_rels/vmlDrawing2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image" Target="../media/image23.emf"/></Relationships>
</file>

<file path=ppt/drawings/_rels/vmlDrawing22.v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1.emf"/><Relationship Id="rId1" Type="http://schemas.openxmlformats.org/officeDocument/2006/relationships/image" Target="../media/image30.emf"/><Relationship Id="rId4" Type="http://schemas.openxmlformats.org/officeDocument/2006/relationships/image" Target="../media/image33.e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e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emf"/></Relationships>
</file>

<file path=ppt/drawings/_rels/vmlDrawing25.v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image" Target="../media/image37.emf"/></Relationships>
</file>

<file path=ppt/drawings/_rels/vmlDrawing26.v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image" Target="../media/image40.emf"/><Relationship Id="rId1" Type="http://schemas.openxmlformats.org/officeDocument/2006/relationships/image" Target="../media/image39.emf"/></Relationships>
</file>

<file path=ppt/drawings/_rels/vmlDrawing27.v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image" Target="../media/image43.emf"/><Relationship Id="rId1" Type="http://schemas.openxmlformats.org/officeDocument/2006/relationships/image" Target="../media/image42.emf"/><Relationship Id="rId4" Type="http://schemas.openxmlformats.org/officeDocument/2006/relationships/image" Target="../media/image45.e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.emf"/></Relationships>
</file>

<file path=ppt/drawings/_rels/vmlDrawing29.v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image" Target="../media/image49.emf"/><Relationship Id="rId1" Type="http://schemas.openxmlformats.org/officeDocument/2006/relationships/image" Target="../media/image48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.emf"/></Relationships>
</file>

<file path=ppt/drawings/_rels/vmlDrawing31.vml.rels><?xml version="1.0" encoding="UTF-8" standalone="yes"?>
<Relationships xmlns="http://schemas.openxmlformats.org/package/2006/relationships"><Relationship Id="rId2" Type="http://schemas.openxmlformats.org/officeDocument/2006/relationships/image" Target="../media/image51.emf"/><Relationship Id="rId1" Type="http://schemas.openxmlformats.org/officeDocument/2006/relationships/image" Target="../media/image50.emf"/></Relationships>
</file>

<file path=ppt/drawings/_rels/vmlDrawing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2.emf"/></Relationships>
</file>

<file path=ppt/drawings/_rels/vmlDrawing33.v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image" Target="../media/image54.emf"/><Relationship Id="rId1" Type="http://schemas.openxmlformats.org/officeDocument/2006/relationships/image" Target="../media/image52.emf"/></Relationships>
</file>

<file path=ppt/drawings/_rels/vmlDrawing34.v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image" Target="../media/image54.emf"/><Relationship Id="rId1" Type="http://schemas.openxmlformats.org/officeDocument/2006/relationships/image" Target="../media/image52.emf"/></Relationships>
</file>

<file path=ppt/drawings/_rels/vmlDrawing3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6.emf"/></Relationships>
</file>

<file path=ppt/drawings/_rels/vmlDrawing36.v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image" Target="../media/image58.emf"/><Relationship Id="rId1" Type="http://schemas.openxmlformats.org/officeDocument/2006/relationships/image" Target="../media/image56.emf"/></Relationships>
</file>

<file path=ppt/drawings/_rels/vmlDrawing37.vml.rels><?xml version="1.0" encoding="UTF-8" standalone="yes"?>
<Relationships xmlns="http://schemas.openxmlformats.org/package/2006/relationships"><Relationship Id="rId1" Type="http://schemas.openxmlformats.org/officeDocument/2006/relationships/image" Target="../media/image59.emf"/></Relationships>
</file>

<file path=ppt/drawings/_rels/vmlDrawing38.vml.rels><?xml version="1.0" encoding="UTF-8" standalone="yes"?>
<Relationships xmlns="http://schemas.openxmlformats.org/package/2006/relationships"><Relationship Id="rId2" Type="http://schemas.openxmlformats.org/officeDocument/2006/relationships/image" Target="../media/image61.emf"/><Relationship Id="rId1" Type="http://schemas.openxmlformats.org/officeDocument/2006/relationships/image" Target="../media/image60.emf"/></Relationships>
</file>

<file path=ppt/drawings/_rels/vmlDrawing39.vml.rels><?xml version="1.0" encoding="UTF-8" standalone="yes"?>
<Relationships xmlns="http://schemas.openxmlformats.org/package/2006/relationships"><Relationship Id="rId1" Type="http://schemas.openxmlformats.org/officeDocument/2006/relationships/image" Target="../media/image62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40.vml.rels><?xml version="1.0" encoding="UTF-8" standalone="yes"?>
<Relationships xmlns="http://schemas.openxmlformats.org/package/2006/relationships"><Relationship Id="rId2" Type="http://schemas.openxmlformats.org/officeDocument/2006/relationships/image" Target="../media/image64.emf"/><Relationship Id="rId1" Type="http://schemas.openxmlformats.org/officeDocument/2006/relationships/image" Target="../media/image63.emf"/></Relationships>
</file>

<file path=ppt/drawings/_rels/vmlDrawing41.vml.rels><?xml version="1.0" encoding="UTF-8" standalone="yes"?>
<Relationships xmlns="http://schemas.openxmlformats.org/package/2006/relationships"><Relationship Id="rId2" Type="http://schemas.openxmlformats.org/officeDocument/2006/relationships/image" Target="../media/image66.emf"/><Relationship Id="rId1" Type="http://schemas.openxmlformats.org/officeDocument/2006/relationships/image" Target="../media/image65.emf"/></Relationships>
</file>

<file path=ppt/drawings/_rels/vmlDrawing4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7.emf"/></Relationships>
</file>

<file path=ppt/drawings/_rels/vmlDrawing4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8.emf"/></Relationships>
</file>

<file path=ppt/drawings/_rels/vmlDrawing44.vml.rels><?xml version="1.0" encoding="UTF-8" standalone="yes"?>
<Relationships xmlns="http://schemas.openxmlformats.org/package/2006/relationships"><Relationship Id="rId2" Type="http://schemas.openxmlformats.org/officeDocument/2006/relationships/image" Target="../media/image70.emf"/><Relationship Id="rId1" Type="http://schemas.openxmlformats.org/officeDocument/2006/relationships/image" Target="../media/image69.emf"/></Relationships>
</file>

<file path=ppt/drawings/_rels/vmlDrawing4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emf"/></Relationships>
</file>

<file path=ppt/drawings/_rels/vmlDrawing46.vml.rels><?xml version="1.0" encoding="UTF-8" standalone="yes"?>
<Relationships xmlns="http://schemas.openxmlformats.org/package/2006/relationships"><Relationship Id="rId1" Type="http://schemas.openxmlformats.org/officeDocument/2006/relationships/image" Target="../media/image73.emf"/></Relationships>
</file>

<file path=ppt/drawings/_rels/vmlDrawing47.vml.rels><?xml version="1.0" encoding="UTF-8" standalone="yes"?>
<Relationships xmlns="http://schemas.openxmlformats.org/package/2006/relationships"><Relationship Id="rId1" Type="http://schemas.openxmlformats.org/officeDocument/2006/relationships/image" Target="../media/image74.emf"/></Relationships>
</file>

<file path=ppt/drawings/_rels/vmlDrawing48.vml.rels><?xml version="1.0" encoding="UTF-8" standalone="yes"?>
<Relationships xmlns="http://schemas.openxmlformats.org/package/2006/relationships"><Relationship Id="rId1" Type="http://schemas.openxmlformats.org/officeDocument/2006/relationships/image" Target="../media/image75.emf"/></Relationships>
</file>

<file path=ppt/drawings/_rels/vmlDrawing49.vml.rels><?xml version="1.0" encoding="UTF-8" standalone="yes"?>
<Relationships xmlns="http://schemas.openxmlformats.org/package/2006/relationships"><Relationship Id="rId1" Type="http://schemas.openxmlformats.org/officeDocument/2006/relationships/image" Target="../media/image76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50.vml.rels><?xml version="1.0" encoding="UTF-8" standalone="yes"?>
<Relationships xmlns="http://schemas.openxmlformats.org/package/2006/relationships"><Relationship Id="rId1" Type="http://schemas.openxmlformats.org/officeDocument/2006/relationships/image" Target="../media/image81.emf"/></Relationships>
</file>

<file path=ppt/drawings/_rels/vmlDrawing5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2.emf"/></Relationships>
</file>

<file path=ppt/drawings/_rels/vmlDrawing5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2.emf"/></Relationships>
</file>

<file path=ppt/drawings/_rels/vmlDrawing53.vml.rels><?xml version="1.0" encoding="UTF-8" standalone="yes"?>
<Relationships xmlns="http://schemas.openxmlformats.org/package/2006/relationships"><Relationship Id="rId2" Type="http://schemas.openxmlformats.org/officeDocument/2006/relationships/image" Target="../media/image86.emf"/><Relationship Id="rId1" Type="http://schemas.openxmlformats.org/officeDocument/2006/relationships/image" Target="../media/image85.emf"/></Relationships>
</file>

<file path=ppt/drawings/_rels/vmlDrawing54.vml.rels><?xml version="1.0" encoding="UTF-8" standalone="yes"?>
<Relationships xmlns="http://schemas.openxmlformats.org/package/2006/relationships"><Relationship Id="rId3" Type="http://schemas.openxmlformats.org/officeDocument/2006/relationships/image" Target="../media/image89.emf"/><Relationship Id="rId2" Type="http://schemas.openxmlformats.org/officeDocument/2006/relationships/image" Target="../media/image88.emf"/><Relationship Id="rId1" Type="http://schemas.openxmlformats.org/officeDocument/2006/relationships/image" Target="../media/image87.emf"/></Relationships>
</file>

<file path=ppt/drawings/_rels/vmlDrawing55.vml.rels><?xml version="1.0" encoding="UTF-8" standalone="yes"?>
<Relationships xmlns="http://schemas.openxmlformats.org/package/2006/relationships"><Relationship Id="rId1" Type="http://schemas.openxmlformats.org/officeDocument/2006/relationships/image" Target="../media/image90.emf"/></Relationships>
</file>

<file path=ppt/drawings/_rels/vmlDrawing56.vml.rels><?xml version="1.0" encoding="UTF-8" standalone="yes"?>
<Relationships xmlns="http://schemas.openxmlformats.org/package/2006/relationships"><Relationship Id="rId1" Type="http://schemas.openxmlformats.org/officeDocument/2006/relationships/image" Target="../media/image90.emf"/></Relationships>
</file>

<file path=ppt/drawings/_rels/vmlDrawing57.vml.rels><?xml version="1.0" encoding="UTF-8" standalone="yes"?>
<Relationships xmlns="http://schemas.openxmlformats.org/package/2006/relationships"><Relationship Id="rId1" Type="http://schemas.openxmlformats.org/officeDocument/2006/relationships/image" Target="../media/image90.emf"/></Relationships>
</file>

<file path=ppt/drawings/_rels/vmlDrawing58.vml.rels><?xml version="1.0" encoding="UTF-8" standalone="yes"?>
<Relationships xmlns="http://schemas.openxmlformats.org/package/2006/relationships"><Relationship Id="rId1" Type="http://schemas.openxmlformats.org/officeDocument/2006/relationships/image" Target="../media/image91.emf"/></Relationships>
</file>

<file path=ppt/drawings/_rels/vmlDrawing59.vml.rels><?xml version="1.0" encoding="UTF-8" standalone="yes"?>
<Relationships xmlns="http://schemas.openxmlformats.org/package/2006/relationships"><Relationship Id="rId1" Type="http://schemas.openxmlformats.org/officeDocument/2006/relationships/image" Target="../media/image92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60.vml.rels><?xml version="1.0" encoding="UTF-8" standalone="yes"?>
<Relationships xmlns="http://schemas.openxmlformats.org/package/2006/relationships"><Relationship Id="rId1" Type="http://schemas.openxmlformats.org/officeDocument/2006/relationships/image" Target="../media/image93.emf"/></Relationships>
</file>

<file path=ppt/drawings/_rels/vmlDrawing6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3.emf"/></Relationships>
</file>

<file path=ppt/drawings/_rels/vmlDrawing62.vml.rels><?xml version="1.0" encoding="UTF-8" standalone="yes"?>
<Relationships xmlns="http://schemas.openxmlformats.org/package/2006/relationships"><Relationship Id="rId1" Type="http://schemas.openxmlformats.org/officeDocument/2006/relationships/image" Target="../media/image93.emf"/></Relationships>
</file>

<file path=ppt/drawings/_rels/vmlDrawing63.vml.rels><?xml version="1.0" encoding="UTF-8" standalone="yes"?>
<Relationships xmlns="http://schemas.openxmlformats.org/package/2006/relationships"><Relationship Id="rId3" Type="http://schemas.openxmlformats.org/officeDocument/2006/relationships/image" Target="../media/image85.emf"/><Relationship Id="rId2" Type="http://schemas.openxmlformats.org/officeDocument/2006/relationships/image" Target="../media/image86.emf"/><Relationship Id="rId1" Type="http://schemas.openxmlformats.org/officeDocument/2006/relationships/image" Target="../media/image94.emf"/></Relationships>
</file>

<file path=ppt/drawings/_rels/vmlDrawing64.vml.rels><?xml version="1.0" encoding="UTF-8" standalone="yes"?>
<Relationships xmlns="http://schemas.openxmlformats.org/package/2006/relationships"><Relationship Id="rId3" Type="http://schemas.openxmlformats.org/officeDocument/2006/relationships/image" Target="../media/image85.emf"/><Relationship Id="rId2" Type="http://schemas.openxmlformats.org/officeDocument/2006/relationships/image" Target="../media/image86.emf"/><Relationship Id="rId1" Type="http://schemas.openxmlformats.org/officeDocument/2006/relationships/image" Target="../media/image95.emf"/><Relationship Id="rId4" Type="http://schemas.openxmlformats.org/officeDocument/2006/relationships/image" Target="../media/image96.emf"/></Relationships>
</file>

<file path=ppt/drawings/_rels/vmlDrawing65.vml.rels><?xml version="1.0" encoding="UTF-8" standalone="yes"?>
<Relationships xmlns="http://schemas.openxmlformats.org/package/2006/relationships"><Relationship Id="rId1" Type="http://schemas.openxmlformats.org/officeDocument/2006/relationships/image" Target="../media/image97.emf"/></Relationships>
</file>

<file path=ppt/drawings/_rels/vmlDrawing66.vml.rels><?xml version="1.0" encoding="UTF-8" standalone="yes"?>
<Relationships xmlns="http://schemas.openxmlformats.org/package/2006/relationships"><Relationship Id="rId1" Type="http://schemas.openxmlformats.org/officeDocument/2006/relationships/image" Target="../media/image98.emf"/></Relationships>
</file>

<file path=ppt/drawings/_rels/vmlDrawing67.vml.rels><?xml version="1.0" encoding="UTF-8" standalone="yes"?>
<Relationships xmlns="http://schemas.openxmlformats.org/package/2006/relationships"><Relationship Id="rId1" Type="http://schemas.openxmlformats.org/officeDocument/2006/relationships/image" Target="../media/image99.emf"/></Relationships>
</file>

<file path=ppt/drawings/_rels/vmlDrawing6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0.emf"/></Relationships>
</file>

<file path=ppt/drawings/_rels/vmlDrawing6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1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7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2.emf"/></Relationships>
</file>

<file path=ppt/drawings/_rels/vmlDrawing7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3.emf"/></Relationships>
</file>

<file path=ppt/drawings/_rels/vmlDrawing7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emf"/><Relationship Id="rId1" Type="http://schemas.openxmlformats.org/officeDocument/2006/relationships/image" Target="../media/image104.emf"/></Relationships>
</file>

<file path=ppt/drawings/_rels/vmlDrawing7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6.emf"/></Relationships>
</file>

<file path=ppt/drawings/_rels/vmlDrawing7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6.w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image" Target="../media/image8.e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image" Target="../media/image10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00213A-4496-8E41-939D-6D779164903A}" type="datetimeFigureOut">
              <a:rPr lang="en-US" smtClean="0"/>
              <a:pPr/>
              <a:t>1/14/2021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3E9A50-EED1-FA4E-868B-D30F9FDBA6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1971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0D3E8D-DE9B-4410-BB0D-E86DC0CF7C1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6603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- squared error is optimal if we assume that the data was actually generated from a line with </a:t>
            </a:r>
            <a:r>
              <a:rPr lang="en-US" dirty="0" err="1" smtClean="0"/>
              <a:t>gaussian</a:t>
            </a:r>
            <a:r>
              <a:rPr lang="en-US" dirty="0" smtClean="0"/>
              <a:t>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85E063-BD86-A24D-8676-37A35E7CCE3C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3397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- squared error is optimal if we assume that the data was actually generated from a line with </a:t>
            </a:r>
            <a:r>
              <a:rPr lang="en-US" dirty="0" err="1" smtClean="0"/>
              <a:t>gaussian</a:t>
            </a:r>
            <a:r>
              <a:rPr lang="en-US" dirty="0" smtClean="0"/>
              <a:t>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85E063-BD86-A24D-8676-37A35E7CCE3C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2948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- squared error is optimal if we assume that the data was actually generated from a line with </a:t>
            </a:r>
            <a:r>
              <a:rPr lang="en-US" dirty="0" err="1" smtClean="0"/>
              <a:t>gaussian</a:t>
            </a:r>
            <a:r>
              <a:rPr lang="en-US" dirty="0" smtClean="0"/>
              <a:t>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85E063-BD86-A24D-8676-37A35E7CCE3C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3340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0D3E8D-DE9B-4410-BB0D-E86DC0CF7C16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0411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but</a:t>
            </a:r>
            <a:r>
              <a:rPr lang="en-US" baseline="0" dirty="0" smtClean="0"/>
              <a:t> we can’t do this </a:t>
            </a:r>
            <a:r>
              <a:rPr lang="en-US" baseline="0" dirty="0" smtClean="0">
                <a:sym typeface="Wingdings"/>
              </a:rPr>
              <a:t>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E9A50-EED1-FA4E-868B-D30F9FDBA6F4}" type="slidenum">
              <a:rPr lang="en-US" smtClean="0"/>
              <a:pPr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1271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smtClean="0"/>
              <a:t>pretend like the training data defines out data generating distribution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sample with replacement to generate new “training” data sets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E9A50-EED1-FA4E-868B-D30F9FDBA6F4}" type="slidenum">
              <a:rPr lang="en-US" smtClean="0"/>
              <a:pPr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4703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which methods</a:t>
            </a:r>
            <a:r>
              <a:rPr lang="en-US" baseline="0" dirty="0" smtClean="0"/>
              <a:t> that we’ve seen so far are more unstable?</a:t>
            </a:r>
          </a:p>
          <a:p>
            <a:pPr marL="628650" lvl="1" indent="-171450">
              <a:buFontTx/>
              <a:buChar char="-"/>
            </a:pPr>
            <a:r>
              <a:rPr lang="en-US" baseline="0" dirty="0" smtClean="0"/>
              <a:t>decision trees</a:t>
            </a:r>
          </a:p>
          <a:p>
            <a:pPr marL="628650" lvl="1" indent="-171450">
              <a:buFontTx/>
              <a:buChar char="-"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E9A50-EED1-FA4E-868B-D30F9FDBA6F4}" type="slidenum">
              <a:rPr lang="en-US" smtClean="0"/>
              <a:pPr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4620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0D3E8D-DE9B-4410-BB0D-E86DC0CF7C16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6765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E9A50-EED1-FA4E-868B-D30F9FDBA6F4}" type="slidenum">
              <a:rPr lang="en-US" smtClean="0"/>
              <a:pPr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9037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many other “boosting” variants besides </a:t>
            </a:r>
            <a:r>
              <a:rPr lang="en-US" dirty="0" err="1" smtClean="0"/>
              <a:t>AdaBoost</a:t>
            </a:r>
            <a:r>
              <a:rPr lang="en-US" baseline="0" dirty="0" smtClean="0"/>
              <a:t> that can all be equated to different surrogate loss functions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E9A50-EED1-FA4E-868B-D30F9FDBA6F4}" type="slidenum">
              <a:rPr lang="en-US" smtClean="0"/>
              <a:pPr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5100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no,</a:t>
            </a:r>
            <a:r>
              <a:rPr lang="en-US" baseline="0" dirty="0" smtClean="0"/>
              <a:t> it doesn’t very as theta changes.  It’s a constant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E9A50-EED1-FA4E-868B-D30F9FDBA6F4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2060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Rectangle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xmlns="" val="1"/>
            </a:ext>
          </a:extLst>
        </p:spPr>
      </p:sp>
      <p:sp>
        <p:nvSpPr>
          <p:cNvPr id="5325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93000"/>
              </a:lnSpc>
              <a:spcBef>
                <a:spcPts val="450"/>
              </a:spcBef>
              <a:buFont typeface="Arial" charset="0"/>
              <a:buNone/>
            </a:pPr>
            <a:endParaRPr lang="en-GB" dirty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979024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Rectangle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xmlns="" val="1"/>
            </a:ext>
          </a:extLst>
        </p:spPr>
      </p:sp>
      <p:sp>
        <p:nvSpPr>
          <p:cNvPr id="5427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04330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Rectangle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xmlns="" val="1"/>
            </a:ext>
          </a:extLst>
        </p:spPr>
      </p:sp>
      <p:sp>
        <p:nvSpPr>
          <p:cNvPr id="5529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91121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xmlns="" val="1"/>
            </a:ext>
          </a:extLst>
        </p:spPr>
      </p:sp>
      <p:sp>
        <p:nvSpPr>
          <p:cNvPr id="5632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08971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Rectangle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xmlns="" val="1"/>
            </a:ext>
          </a:extLst>
        </p:spPr>
      </p:sp>
      <p:sp>
        <p:nvSpPr>
          <p:cNvPr id="5734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58242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Rectangle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xmlns="" val="1"/>
            </a:ext>
          </a:extLst>
        </p:spPr>
      </p:sp>
      <p:sp>
        <p:nvSpPr>
          <p:cNvPr id="5837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98047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Rectangle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xmlns="" val="1"/>
            </a:ext>
          </a:extLst>
        </p:spPr>
      </p:sp>
      <p:sp>
        <p:nvSpPr>
          <p:cNvPr id="5939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93534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Rectangle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xmlns="" val="1"/>
            </a:ext>
          </a:extLst>
        </p:spPr>
      </p:sp>
      <p:sp>
        <p:nvSpPr>
          <p:cNvPr id="6041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95386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what can we use as a classifier?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E9A50-EED1-FA4E-868B-D30F9FDBA6F4}" type="slidenum">
              <a:rPr lang="en-US" smtClean="0"/>
              <a:pPr/>
              <a:t>137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47061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what can we use as </a:t>
            </a:r>
            <a:r>
              <a:rPr lang="en-US" smtClean="0"/>
              <a:t>a classifier?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E9A50-EED1-FA4E-868B-D30F9FDBA6F4}" type="slidenum">
              <a:rPr lang="en-US" smtClean="0"/>
              <a:pPr/>
              <a:t>138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6537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E9A50-EED1-FA4E-868B-D30F9FDBA6F4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87859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what can we use as </a:t>
            </a:r>
            <a:r>
              <a:rPr lang="en-US" smtClean="0"/>
              <a:t>a classifier?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E9A50-EED1-FA4E-868B-D30F9FDBA6F4}" type="slidenum">
              <a:rPr lang="en-US" smtClean="0"/>
              <a:pPr/>
              <a:t>139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40330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Rectangle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xmlns="" val="1"/>
            </a:ext>
          </a:extLst>
        </p:spPr>
      </p:sp>
      <p:sp>
        <p:nvSpPr>
          <p:cNvPr id="6861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02794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Rectangle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xmlns="" val="1"/>
            </a:ext>
          </a:extLst>
        </p:spPr>
      </p:sp>
      <p:sp>
        <p:nvSpPr>
          <p:cNvPr id="6963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90763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Rectangle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xmlns="" val="1"/>
            </a:ext>
          </a:extLst>
        </p:spPr>
      </p:sp>
      <p:sp>
        <p:nvSpPr>
          <p:cNvPr id="4608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25388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hangingPunct="1"/>
            <a:fld id="{F7ED6B1A-65B0-2E4D-A8F7-BB57105FABB1}" type="slidenum">
              <a:rPr lang="en-US" sz="1200">
                <a:latin typeface="Arial" charset="0"/>
              </a:rPr>
              <a:pPr eaLnBrk="1" hangingPunct="1"/>
              <a:t>154</a:t>
            </a:fld>
            <a:endParaRPr lang="en-US" sz="1200">
              <a:latin typeface="Arial" charset="0"/>
            </a:endParaRPr>
          </a:p>
        </p:txBody>
      </p:sp>
      <p:sp>
        <p:nvSpPr>
          <p:cNvPr id="1116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16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368173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hangingPunct="1"/>
            <a:fld id="{8A5EFB16-9A67-8649-B3AA-1DE914B6CD88}" type="slidenum">
              <a:rPr lang="en-US" sz="1200">
                <a:latin typeface="Arial" charset="0"/>
              </a:rPr>
              <a:pPr eaLnBrk="1" hangingPunct="1"/>
              <a:t>155</a:t>
            </a:fld>
            <a:endParaRPr lang="en-US" sz="1200">
              <a:latin typeface="Arial" charset="0"/>
            </a:endParaRPr>
          </a:p>
        </p:txBody>
      </p:sp>
      <p:sp>
        <p:nvSpPr>
          <p:cNvPr id="113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36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43165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E9A50-EED1-FA4E-868B-D30F9FDBA6F4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2989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E9A50-EED1-FA4E-868B-D30F9FDBA6F4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7271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as lambda gets larger we bias more and more towards</a:t>
            </a:r>
            <a:r>
              <a:rPr lang="en-US" baseline="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E9A50-EED1-FA4E-868B-D30F9FDBA6F4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7469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Goes to 0!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E9A50-EED1-FA4E-868B-D30F9FDBA6F4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8005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let’s try a different route this time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rather than deriving</a:t>
            </a:r>
            <a:r>
              <a:rPr lang="en-US" baseline="0" dirty="0" smtClean="0"/>
              <a:t> a model (the book does it that way)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let’s start with a type of model and see if we can work our way towards a working model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E9A50-EED1-FA4E-868B-D30F9FDBA6F4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1542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Yes! 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 As the variance gets higher, the</a:t>
            </a:r>
            <a:r>
              <a:rPr lang="en-US" baseline="0" dirty="0" smtClean="0"/>
              <a:t> prior is weaker (more distributed probabilities).  Higher variance = lower lambda.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As the variance gets lower, the prior is stronger (more peaked distribution).</a:t>
            </a:r>
            <a:r>
              <a:rPr lang="en-US" baseline="0" dirty="0" smtClean="0"/>
              <a:t>  Lower variance = higher lambda.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E9A50-EED1-FA4E-868B-D30F9FDBA6F4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5938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fld id="{7B6FE768-D535-DB4F-A86D-18423950C428}" type="datetimeFigureOut">
              <a:rPr lang="en-US" smtClean="0"/>
              <a:pPr/>
              <a:t>1/14/2021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0076733-97FC-644E-9C9E-BE83813A8A2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FE768-D535-DB4F-A86D-18423950C428}" type="datetimeFigureOut">
              <a:rPr lang="en-US" smtClean="0"/>
              <a:pPr/>
              <a:t>1/14/2021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76733-97FC-644E-9C9E-BE83813A8A2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</p:spPr>
        <p:txBody>
          <a:bodyPr/>
          <a:lstStyle/>
          <a:p>
            <a:fld id="{7B6FE768-D535-DB4F-A86D-18423950C428}" type="datetimeFigureOut">
              <a:rPr lang="en-US" smtClean="0"/>
              <a:pPr/>
              <a:t>1/14/2021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A0076733-97FC-644E-9C9E-BE83813A8A2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rgbClr val="424456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6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5" name="Metin Yer Tutucusu 4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6373091"/>
            <a:ext cx="9144000" cy="1508105"/>
          </a:xfrm>
        </p:spPr>
        <p:txBody>
          <a:bodyPr/>
          <a:lstStyle>
            <a:lvl1pPr algn="ctr">
              <a:defRPr baseline="0"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 smtClean="0"/>
              <a:t>PhD </a:t>
            </a:r>
            <a:r>
              <a:rPr lang="en-US" dirty="0" err="1" smtClean="0"/>
              <a:t>Furkan</a:t>
            </a:r>
            <a:r>
              <a:rPr lang="en-US" dirty="0" smtClean="0"/>
              <a:t> </a:t>
            </a:r>
            <a:r>
              <a:rPr lang="en-US" dirty="0" err="1" smtClean="0"/>
              <a:t>Gözükara</a:t>
            </a:r>
            <a:r>
              <a:rPr lang="en-US" dirty="0" smtClean="0"/>
              <a:t>, </a:t>
            </a:r>
            <a:r>
              <a:rPr lang="en-US" dirty="0" err="1" smtClean="0"/>
              <a:t>Toros</a:t>
            </a:r>
            <a:r>
              <a:rPr lang="en-US" dirty="0" smtClean="0"/>
              <a:t> University</a:t>
            </a:r>
            <a:endParaRPr lang="tr-TR" dirty="0" smtClean="0"/>
          </a:p>
          <a:p>
            <a:pPr lvl="1"/>
            <a:r>
              <a:rPr lang="tr-TR" dirty="0" smtClean="0"/>
              <a:t>İkinci düzey</a:t>
            </a:r>
          </a:p>
          <a:p>
            <a:pPr lvl="2"/>
            <a:r>
              <a:rPr lang="tr-TR" dirty="0" smtClean="0"/>
              <a:t>Üçüncü düzey</a:t>
            </a:r>
          </a:p>
          <a:p>
            <a:pPr lvl="3"/>
            <a:r>
              <a:rPr lang="tr-TR" dirty="0" smtClean="0"/>
              <a:t>Dördüncü düzey</a:t>
            </a:r>
          </a:p>
          <a:p>
            <a:pPr lvl="4"/>
            <a:r>
              <a:rPr lang="tr-TR" dirty="0" smtClean="0"/>
              <a:t>Beşinci düzey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82885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FE768-D535-DB4F-A86D-18423950C428}" type="datetimeFigureOut">
              <a:rPr lang="en-US" smtClean="0"/>
              <a:pPr/>
              <a:t>1/14/2021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A0076733-97FC-644E-9C9E-BE83813A8A2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7" name="Rectangle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FE768-D535-DB4F-A86D-18423950C428}" type="datetimeFigureOut">
              <a:rPr lang="en-US" smtClean="0"/>
              <a:pPr/>
              <a:t>1/14/2021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A0076733-97FC-644E-9C9E-BE83813A8A2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7B6FE768-D535-DB4F-A86D-18423950C428}" type="datetimeFigureOut">
              <a:rPr lang="en-US" smtClean="0"/>
              <a:pPr/>
              <a:t>1/14/2021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A0076733-97FC-644E-9C9E-BE83813A8A2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7B6FE768-D535-DB4F-A86D-18423950C428}" type="datetimeFigureOut">
              <a:rPr lang="en-US" smtClean="0"/>
              <a:pPr/>
              <a:t>1/14/2021</a:t>
            </a:fld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A0076733-97FC-644E-9C9E-BE83813A8A2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US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FE768-D535-DB4F-A86D-18423950C428}" type="datetimeFigureOut">
              <a:rPr lang="en-US" smtClean="0"/>
              <a:pPr/>
              <a:t>1/14/2021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A0076733-97FC-644E-9C9E-BE83813A8A2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FE768-D535-DB4F-A86D-18423950C428}" type="datetimeFigureOut">
              <a:rPr lang="en-US" smtClean="0"/>
              <a:pPr/>
              <a:t>1/14/2021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0076733-97FC-644E-9C9E-BE83813A8A2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FE768-D535-DB4F-A86D-18423950C428}" type="datetimeFigureOut">
              <a:rPr lang="en-US" smtClean="0"/>
              <a:pPr/>
              <a:t>1/14/2021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A0076733-97FC-644E-9C9E-BE83813A8A2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8" name="Rectangle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1" name="Rectangle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/>
          <a:p>
            <a:fld id="{7B6FE768-D535-DB4F-A86D-18423950C428}" type="datetimeFigureOut">
              <a:rPr lang="en-US" smtClean="0"/>
              <a:pPr/>
              <a:t>1/14/2021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A0076733-97FC-644E-9C9E-BE83813A8A2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</p:spPr>
        <p:txBody>
          <a:bodyPr rtlCol="0"/>
          <a:lstStyle/>
          <a:p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612648" y="1600200"/>
            <a:ext cx="8153400" cy="45262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7B6FE768-D535-DB4F-A86D-18423950C428}" type="datetimeFigureOut">
              <a:rPr lang="en-US" smtClean="0"/>
              <a:pPr/>
              <a:t>1/14/2021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Rectangle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280160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590550" y="1280160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A0076733-97FC-644E-9C9E-BE83813A8A25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rtl="0" eaLnBrk="1" latinLnBrk="0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0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0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0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0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8.emf"/><Relationship Id="rId4" Type="http://schemas.openxmlformats.org/officeDocument/2006/relationships/oleObject" Target="../embeddings/oleObject7.bin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3.vml"/><Relationship Id="rId6" Type="http://schemas.openxmlformats.org/officeDocument/2006/relationships/image" Target="../media/image86.emf"/><Relationship Id="rId5" Type="http://schemas.openxmlformats.org/officeDocument/2006/relationships/oleObject" Target="../embeddings/oleObject91.bin"/><Relationship Id="rId4" Type="http://schemas.openxmlformats.org/officeDocument/2006/relationships/image" Target="../media/image85.emf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emf"/><Relationship Id="rId3" Type="http://schemas.openxmlformats.org/officeDocument/2006/relationships/oleObject" Target="../embeddings/oleObject92.bin"/><Relationship Id="rId7" Type="http://schemas.openxmlformats.org/officeDocument/2006/relationships/oleObject" Target="../embeddings/oleObject9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4.vml"/><Relationship Id="rId6" Type="http://schemas.openxmlformats.org/officeDocument/2006/relationships/image" Target="../media/image88.emf"/><Relationship Id="rId5" Type="http://schemas.openxmlformats.org/officeDocument/2006/relationships/oleObject" Target="../embeddings/oleObject93.bin"/><Relationship Id="rId4" Type="http://schemas.openxmlformats.org/officeDocument/2006/relationships/image" Target="../media/image87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8.emf"/><Relationship Id="rId4" Type="http://schemas.openxmlformats.org/officeDocument/2006/relationships/oleObject" Target="../embeddings/oleObject8.bin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5.vml"/><Relationship Id="rId4" Type="http://schemas.openxmlformats.org/officeDocument/2006/relationships/image" Target="../media/image90.emf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6.vml"/><Relationship Id="rId4" Type="http://schemas.openxmlformats.org/officeDocument/2006/relationships/image" Target="../media/image90.emf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7.vml"/><Relationship Id="rId4" Type="http://schemas.openxmlformats.org/officeDocument/2006/relationships/image" Target="../media/image90.emf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8.vml"/><Relationship Id="rId4" Type="http://schemas.openxmlformats.org/officeDocument/2006/relationships/image" Target="../media/image91.emf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9.vml"/><Relationship Id="rId5" Type="http://schemas.openxmlformats.org/officeDocument/2006/relationships/chart" Target="../charts/chart3.xml"/><Relationship Id="rId4" Type="http://schemas.openxmlformats.org/officeDocument/2006/relationships/image" Target="../media/image92.emf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0.vml"/><Relationship Id="rId4" Type="http://schemas.openxmlformats.org/officeDocument/2006/relationships/image" Target="../media/image93.emf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1.vml"/><Relationship Id="rId4" Type="http://schemas.openxmlformats.org/officeDocument/2006/relationships/image" Target="../media/image93.emf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2.vml"/><Relationship Id="rId4" Type="http://schemas.openxmlformats.org/officeDocument/2006/relationships/image" Target="../media/image93.emf"/></Relationships>
</file>

<file path=ppt/slides/_rels/slide1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emf"/><Relationship Id="rId3" Type="http://schemas.openxmlformats.org/officeDocument/2006/relationships/oleObject" Target="../embeddings/oleObject103.bin"/><Relationship Id="rId7" Type="http://schemas.openxmlformats.org/officeDocument/2006/relationships/oleObject" Target="../embeddings/oleObject10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3.vml"/><Relationship Id="rId6" Type="http://schemas.openxmlformats.org/officeDocument/2006/relationships/image" Target="../media/image86.emf"/><Relationship Id="rId5" Type="http://schemas.openxmlformats.org/officeDocument/2006/relationships/oleObject" Target="../embeddings/oleObject104.bin"/><Relationship Id="rId4" Type="http://schemas.openxmlformats.org/officeDocument/2006/relationships/image" Target="../media/image94.emf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emf"/><Relationship Id="rId3" Type="http://schemas.openxmlformats.org/officeDocument/2006/relationships/oleObject" Target="../embeddings/oleObject106.bin"/><Relationship Id="rId7" Type="http://schemas.openxmlformats.org/officeDocument/2006/relationships/oleObject" Target="../embeddings/oleObject10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4.vml"/><Relationship Id="rId6" Type="http://schemas.openxmlformats.org/officeDocument/2006/relationships/image" Target="../media/image86.emf"/><Relationship Id="rId5" Type="http://schemas.openxmlformats.org/officeDocument/2006/relationships/oleObject" Target="../embeddings/oleObject107.bin"/><Relationship Id="rId10" Type="http://schemas.openxmlformats.org/officeDocument/2006/relationships/image" Target="../media/image96.emf"/><Relationship Id="rId4" Type="http://schemas.openxmlformats.org/officeDocument/2006/relationships/image" Target="../media/image95.emf"/><Relationship Id="rId9" Type="http://schemas.openxmlformats.org/officeDocument/2006/relationships/oleObject" Target="../embeddings/oleObject109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9.emf"/><Relationship Id="rId5" Type="http://schemas.openxmlformats.org/officeDocument/2006/relationships/oleObject" Target="../embeddings/oleObject10.bin"/><Relationship Id="rId4" Type="http://schemas.openxmlformats.org/officeDocument/2006/relationships/image" Target="../media/image8.emf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5.vml"/><Relationship Id="rId4" Type="http://schemas.openxmlformats.org/officeDocument/2006/relationships/image" Target="../media/image97.emf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6.vml"/><Relationship Id="rId4" Type="http://schemas.openxmlformats.org/officeDocument/2006/relationships/image" Target="../media/image98.emf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7.vml"/><Relationship Id="rId4" Type="http://schemas.openxmlformats.org/officeDocument/2006/relationships/image" Target="../media/image99.emf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8.vml"/><Relationship Id="rId4" Type="http://schemas.openxmlformats.org/officeDocument/2006/relationships/image" Target="../media/image100.emf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9.vml"/><Relationship Id="rId4" Type="http://schemas.openxmlformats.org/officeDocument/2006/relationships/image" Target="../media/image101.emf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0.vml"/><Relationship Id="rId4" Type="http://schemas.openxmlformats.org/officeDocument/2006/relationships/image" Target="../media/image102.emf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1.vml"/><Relationship Id="rId4" Type="http://schemas.openxmlformats.org/officeDocument/2006/relationships/image" Target="../media/image103.emf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2.vml"/><Relationship Id="rId6" Type="http://schemas.openxmlformats.org/officeDocument/2006/relationships/image" Target="../media/image105.emf"/><Relationship Id="rId5" Type="http://schemas.openxmlformats.org/officeDocument/2006/relationships/oleObject" Target="../embeddings/oleObject118.bin"/><Relationship Id="rId4" Type="http://schemas.openxmlformats.org/officeDocument/2006/relationships/image" Target="../media/image104.emf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73.vml"/><Relationship Id="rId5" Type="http://schemas.openxmlformats.org/officeDocument/2006/relationships/image" Target="../media/image106.emf"/><Relationship Id="rId4" Type="http://schemas.openxmlformats.org/officeDocument/2006/relationships/oleObject" Target="../embeddings/oleObject119.bin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11.emf"/><Relationship Id="rId5" Type="http://schemas.openxmlformats.org/officeDocument/2006/relationships/oleObject" Target="../embeddings/oleObject12.bin"/><Relationship Id="rId4" Type="http://schemas.openxmlformats.org/officeDocument/2006/relationships/image" Target="../media/image10.emf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7" Type="http://schemas.openxmlformats.org/officeDocument/2006/relationships/image" Target="../media/image12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14.bin"/><Relationship Id="rId5" Type="http://schemas.openxmlformats.org/officeDocument/2006/relationships/image" Target="../media/image10.emf"/><Relationship Id="rId4" Type="http://schemas.openxmlformats.org/officeDocument/2006/relationships/oleObject" Target="../embeddings/oleObject13.bin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jpe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jpe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4.vml"/><Relationship Id="rId5" Type="http://schemas.openxmlformats.org/officeDocument/2006/relationships/image" Target="../media/image116.wmf"/><Relationship Id="rId4" Type="http://schemas.openxmlformats.org/officeDocument/2006/relationships/oleObject" Target="../embeddings/oleObject120.bin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13.emf"/><Relationship Id="rId12" Type="http://schemas.openxmlformats.org/officeDocument/2006/relationships/image" Target="../media/image14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6" Type="http://schemas.openxmlformats.org/officeDocument/2006/relationships/oleObject" Target="../embeddings/oleObject16.bin"/><Relationship Id="rId11" Type="http://schemas.openxmlformats.org/officeDocument/2006/relationships/oleObject" Target="../embeddings/oleObject17.bin"/><Relationship Id="rId5" Type="http://schemas.openxmlformats.org/officeDocument/2006/relationships/image" Target="../media/image10.emf"/><Relationship Id="rId10" Type="http://schemas.openxmlformats.org/officeDocument/2006/relationships/image" Target="../media/image17.png"/><Relationship Id="rId4" Type="http://schemas.openxmlformats.org/officeDocument/2006/relationships/oleObject" Target="../embeddings/oleObject15.bin"/><Relationship Id="rId9" Type="http://schemas.openxmlformats.org/officeDocument/2006/relationships/image" Target="../media/image16.png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7" Type="http://schemas.openxmlformats.org/officeDocument/2006/relationships/image" Target="../media/image12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1.png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5.jpeg"/><Relationship Id="rId4" Type="http://schemas.openxmlformats.org/officeDocument/2006/relationships/image" Target="../media/image124.png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7.png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hyperlink" Target="http://arxiv.org/pdf/1106.0257.pdf" TargetMode="External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ix6IvwbVpw0" TargetMode="External"/><Relationship Id="rId2" Type="http://schemas.openxmlformats.org/officeDocument/2006/relationships/hyperlink" Target="https://youtu.be/BoGNyWW9-mE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youtu.be/-DUxtdeCiB4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7" Type="http://schemas.openxmlformats.org/officeDocument/2006/relationships/image" Target="../media/image13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6" Type="http://schemas.openxmlformats.org/officeDocument/2006/relationships/oleObject" Target="../embeddings/oleObject19.bin"/><Relationship Id="rId5" Type="http://schemas.openxmlformats.org/officeDocument/2006/relationships/image" Target="../media/image18.emf"/><Relationship Id="rId4" Type="http://schemas.openxmlformats.org/officeDocument/2006/relationships/oleObject" Target="../embeddings/oleObject18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13.emf"/><Relationship Id="rId5" Type="http://schemas.openxmlformats.org/officeDocument/2006/relationships/oleObject" Target="../embeddings/oleObject21.bin"/><Relationship Id="rId4" Type="http://schemas.openxmlformats.org/officeDocument/2006/relationships/image" Target="../media/image14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14.emf"/><Relationship Id="rId5" Type="http://schemas.openxmlformats.org/officeDocument/2006/relationships/oleObject" Target="../embeddings/oleObject23.bin"/><Relationship Id="rId4" Type="http://schemas.openxmlformats.org/officeDocument/2006/relationships/image" Target="../media/image13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JvS2triCgOY" TargetMode="External"/><Relationship Id="rId2" Type="http://schemas.openxmlformats.org/officeDocument/2006/relationships/hyperlink" Target="https://youtu.be/zPG4NjIkCjc" TargetMode="Externa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youtu.be/r-txC-dpI-E" TargetMode="External"/><Relationship Id="rId4" Type="http://schemas.openxmlformats.org/officeDocument/2006/relationships/hyperlink" Target="https://youtu.be/w2FKXOa0HGA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20.emf"/><Relationship Id="rId5" Type="http://schemas.openxmlformats.org/officeDocument/2006/relationships/oleObject" Target="../embeddings/oleObject25.bin"/><Relationship Id="rId4" Type="http://schemas.openxmlformats.org/officeDocument/2006/relationships/image" Target="../media/image19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5" Type="http://schemas.openxmlformats.org/officeDocument/2006/relationships/image" Target="../media/image21.emf"/><Relationship Id="rId4" Type="http://schemas.openxmlformats.org/officeDocument/2006/relationships/oleObject" Target="../embeddings/oleObject26.bin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6" Type="http://schemas.openxmlformats.org/officeDocument/2006/relationships/image" Target="../media/image23.emf"/><Relationship Id="rId5" Type="http://schemas.openxmlformats.org/officeDocument/2006/relationships/oleObject" Target="../embeddings/oleObject28.bin"/><Relationship Id="rId4" Type="http://schemas.openxmlformats.org/officeDocument/2006/relationships/image" Target="../media/image22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.vml"/><Relationship Id="rId4" Type="http://schemas.openxmlformats.org/officeDocument/2006/relationships/image" Target="../media/image24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9.vml"/><Relationship Id="rId6" Type="http://schemas.openxmlformats.org/officeDocument/2006/relationships/image" Target="../media/image23.emf"/><Relationship Id="rId5" Type="http://schemas.openxmlformats.org/officeDocument/2006/relationships/oleObject" Target="../embeddings/oleObject31.bin"/><Relationship Id="rId4" Type="http://schemas.openxmlformats.org/officeDocument/2006/relationships/image" Target="../media/image25.emf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emf"/><Relationship Id="rId3" Type="http://schemas.openxmlformats.org/officeDocument/2006/relationships/oleObject" Target="../embeddings/oleObject32.bin"/><Relationship Id="rId7" Type="http://schemas.openxmlformats.org/officeDocument/2006/relationships/oleObject" Target="../embeddings/oleObject3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0.vml"/><Relationship Id="rId6" Type="http://schemas.openxmlformats.org/officeDocument/2006/relationships/image" Target="../media/image27.emf"/><Relationship Id="rId5" Type="http://schemas.openxmlformats.org/officeDocument/2006/relationships/oleObject" Target="../embeddings/oleObject33.bin"/><Relationship Id="rId4" Type="http://schemas.openxmlformats.org/officeDocument/2006/relationships/image" Target="../media/image26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1.vml"/><Relationship Id="rId6" Type="http://schemas.openxmlformats.org/officeDocument/2006/relationships/image" Target="../media/image29.emf"/><Relationship Id="rId5" Type="http://schemas.openxmlformats.org/officeDocument/2006/relationships/oleObject" Target="../embeddings/oleObject36.bin"/><Relationship Id="rId4" Type="http://schemas.openxmlformats.org/officeDocument/2006/relationships/image" Target="../media/image23.emf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emf"/><Relationship Id="rId3" Type="http://schemas.openxmlformats.org/officeDocument/2006/relationships/oleObject" Target="../embeddings/oleObject37.bin"/><Relationship Id="rId7" Type="http://schemas.openxmlformats.org/officeDocument/2006/relationships/oleObject" Target="../embeddings/oleObject3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2.vml"/><Relationship Id="rId6" Type="http://schemas.openxmlformats.org/officeDocument/2006/relationships/image" Target="../media/image31.emf"/><Relationship Id="rId5" Type="http://schemas.openxmlformats.org/officeDocument/2006/relationships/oleObject" Target="../embeddings/oleObject38.bin"/><Relationship Id="rId10" Type="http://schemas.openxmlformats.org/officeDocument/2006/relationships/image" Target="../media/image33.emf"/><Relationship Id="rId4" Type="http://schemas.openxmlformats.org/officeDocument/2006/relationships/image" Target="../media/image30.emf"/><Relationship Id="rId9" Type="http://schemas.openxmlformats.org/officeDocument/2006/relationships/oleObject" Target="../embeddings/oleObject40.bin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3.vml"/><Relationship Id="rId5" Type="http://schemas.openxmlformats.org/officeDocument/2006/relationships/image" Target="../media/image34.emf"/><Relationship Id="rId4" Type="http://schemas.openxmlformats.org/officeDocument/2006/relationships/oleObject" Target="../embeddings/oleObject41.bin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4.vml"/><Relationship Id="rId4" Type="http://schemas.openxmlformats.org/officeDocument/2006/relationships/image" Target="../media/image36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ckkiG-SDuV8" TargetMode="External"/><Relationship Id="rId2" Type="http://schemas.openxmlformats.org/officeDocument/2006/relationships/hyperlink" Target="https://youtu.be/zAULhNrnuL4" TargetMode="Externa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www.youtube.com/playlist?list=PLIeGtxpvyG-JmBQ9XoFD4rs-b3hkcX7Uu" TargetMode="External"/><Relationship Id="rId4" Type="http://schemas.openxmlformats.org/officeDocument/2006/relationships/hyperlink" Target="https://www.youtube.com/playlist?list=PLIeGtxpvyG-LoKUpV0fSY8BGKIMIdmfCi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5.vml"/><Relationship Id="rId6" Type="http://schemas.openxmlformats.org/officeDocument/2006/relationships/image" Target="../media/image38.emf"/><Relationship Id="rId5" Type="http://schemas.openxmlformats.org/officeDocument/2006/relationships/oleObject" Target="../embeddings/oleObject44.bin"/><Relationship Id="rId4" Type="http://schemas.openxmlformats.org/officeDocument/2006/relationships/image" Target="../media/image37.emf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emf"/><Relationship Id="rId3" Type="http://schemas.openxmlformats.org/officeDocument/2006/relationships/oleObject" Target="../embeddings/oleObject45.bin"/><Relationship Id="rId7" Type="http://schemas.openxmlformats.org/officeDocument/2006/relationships/oleObject" Target="../embeddings/oleObject4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6.vml"/><Relationship Id="rId6" Type="http://schemas.openxmlformats.org/officeDocument/2006/relationships/image" Target="../media/image40.emf"/><Relationship Id="rId5" Type="http://schemas.openxmlformats.org/officeDocument/2006/relationships/oleObject" Target="../embeddings/oleObject46.bin"/><Relationship Id="rId4" Type="http://schemas.openxmlformats.org/officeDocument/2006/relationships/image" Target="../media/image39.emf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emf"/><Relationship Id="rId3" Type="http://schemas.openxmlformats.org/officeDocument/2006/relationships/oleObject" Target="../embeddings/oleObject48.bin"/><Relationship Id="rId7" Type="http://schemas.openxmlformats.org/officeDocument/2006/relationships/oleObject" Target="../embeddings/oleObject5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7.vml"/><Relationship Id="rId6" Type="http://schemas.openxmlformats.org/officeDocument/2006/relationships/image" Target="../media/image43.emf"/><Relationship Id="rId5" Type="http://schemas.openxmlformats.org/officeDocument/2006/relationships/oleObject" Target="../embeddings/oleObject49.bin"/><Relationship Id="rId10" Type="http://schemas.openxmlformats.org/officeDocument/2006/relationships/image" Target="../media/image45.emf"/><Relationship Id="rId4" Type="http://schemas.openxmlformats.org/officeDocument/2006/relationships/image" Target="../media/image42.emf"/><Relationship Id="rId9" Type="http://schemas.openxmlformats.org/officeDocument/2006/relationships/oleObject" Target="../embeddings/oleObject51.bin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8.vml"/><Relationship Id="rId5" Type="http://schemas.openxmlformats.org/officeDocument/2006/relationships/image" Target="../media/image46.emf"/><Relationship Id="rId4" Type="http://schemas.openxmlformats.org/officeDocument/2006/relationships/oleObject" Target="../embeddings/oleObject52.bin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emf"/><Relationship Id="rId3" Type="http://schemas.openxmlformats.org/officeDocument/2006/relationships/oleObject" Target="../embeddings/oleObject53.bin"/><Relationship Id="rId7" Type="http://schemas.openxmlformats.org/officeDocument/2006/relationships/oleObject" Target="../embeddings/oleObject5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9.vml"/><Relationship Id="rId6" Type="http://schemas.openxmlformats.org/officeDocument/2006/relationships/image" Target="../media/image49.emf"/><Relationship Id="rId5" Type="http://schemas.openxmlformats.org/officeDocument/2006/relationships/oleObject" Target="../embeddings/oleObject54.bin"/><Relationship Id="rId4" Type="http://schemas.openxmlformats.org/officeDocument/2006/relationships/image" Target="../media/image48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0.vml"/><Relationship Id="rId4" Type="http://schemas.openxmlformats.org/officeDocument/2006/relationships/image" Target="../media/image46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1.vml"/><Relationship Id="rId6" Type="http://schemas.openxmlformats.org/officeDocument/2006/relationships/image" Target="../media/image51.emf"/><Relationship Id="rId5" Type="http://schemas.openxmlformats.org/officeDocument/2006/relationships/oleObject" Target="../embeddings/oleObject58.bin"/><Relationship Id="rId4" Type="http://schemas.openxmlformats.org/officeDocument/2006/relationships/image" Target="../media/image50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2.vml"/><Relationship Id="rId5" Type="http://schemas.openxmlformats.org/officeDocument/2006/relationships/image" Target="../media/image53.png"/><Relationship Id="rId4" Type="http://schemas.openxmlformats.org/officeDocument/2006/relationships/image" Target="../media/image52.emf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emf"/><Relationship Id="rId3" Type="http://schemas.openxmlformats.org/officeDocument/2006/relationships/oleObject" Target="../embeddings/oleObject60.bin"/><Relationship Id="rId7" Type="http://schemas.openxmlformats.org/officeDocument/2006/relationships/oleObject" Target="../embeddings/oleObject6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3.vml"/><Relationship Id="rId6" Type="http://schemas.openxmlformats.org/officeDocument/2006/relationships/image" Target="../media/image54.emf"/><Relationship Id="rId5" Type="http://schemas.openxmlformats.org/officeDocument/2006/relationships/oleObject" Target="../embeddings/oleObject61.bin"/><Relationship Id="rId4" Type="http://schemas.openxmlformats.org/officeDocument/2006/relationships/image" Target="../media/image52.emf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5.bin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54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4.vml"/><Relationship Id="rId6" Type="http://schemas.openxmlformats.org/officeDocument/2006/relationships/oleObject" Target="../embeddings/oleObject64.bin"/><Relationship Id="rId5" Type="http://schemas.openxmlformats.org/officeDocument/2006/relationships/image" Target="../media/image52.emf"/><Relationship Id="rId10" Type="http://schemas.openxmlformats.org/officeDocument/2006/relationships/image" Target="../media/image53.png"/><Relationship Id="rId4" Type="http://schemas.openxmlformats.org/officeDocument/2006/relationships/oleObject" Target="../embeddings/oleObject63.bin"/><Relationship Id="rId9" Type="http://schemas.openxmlformats.org/officeDocument/2006/relationships/image" Target="../media/image55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zITIFTsivN8" TargetMode="External"/><Relationship Id="rId2" Type="http://schemas.openxmlformats.org/officeDocument/2006/relationships/hyperlink" Target="https://youtu.be/nk2CQITm_eo" TargetMode="Externa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youtu.be/yIYKR4sgzI8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5.vml"/><Relationship Id="rId5" Type="http://schemas.openxmlformats.org/officeDocument/2006/relationships/image" Target="../media/image57.png"/><Relationship Id="rId4" Type="http://schemas.openxmlformats.org/officeDocument/2006/relationships/image" Target="../media/image56.emf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emf"/><Relationship Id="rId3" Type="http://schemas.openxmlformats.org/officeDocument/2006/relationships/oleObject" Target="../embeddings/oleObject67.bin"/><Relationship Id="rId7" Type="http://schemas.openxmlformats.org/officeDocument/2006/relationships/oleObject" Target="../embeddings/oleObject6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6.vml"/><Relationship Id="rId6" Type="http://schemas.openxmlformats.org/officeDocument/2006/relationships/image" Target="../media/image58.emf"/><Relationship Id="rId5" Type="http://schemas.openxmlformats.org/officeDocument/2006/relationships/oleObject" Target="../embeddings/oleObject68.bin"/><Relationship Id="rId4" Type="http://schemas.openxmlformats.org/officeDocument/2006/relationships/image" Target="../media/image56.e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7.vml"/><Relationship Id="rId4" Type="http://schemas.openxmlformats.org/officeDocument/2006/relationships/image" Target="../media/image59.e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61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8.vml"/><Relationship Id="rId6" Type="http://schemas.openxmlformats.org/officeDocument/2006/relationships/oleObject" Target="../embeddings/oleObject72.bin"/><Relationship Id="rId5" Type="http://schemas.openxmlformats.org/officeDocument/2006/relationships/image" Target="../media/image60.emf"/><Relationship Id="rId4" Type="http://schemas.openxmlformats.org/officeDocument/2006/relationships/oleObject" Target="../embeddings/oleObject71.bin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9.vml"/><Relationship Id="rId4" Type="http://schemas.openxmlformats.org/officeDocument/2006/relationships/image" Target="../media/image62.em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64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0.vml"/><Relationship Id="rId6" Type="http://schemas.openxmlformats.org/officeDocument/2006/relationships/oleObject" Target="../embeddings/oleObject75.bin"/><Relationship Id="rId5" Type="http://schemas.openxmlformats.org/officeDocument/2006/relationships/image" Target="../media/image63.emf"/><Relationship Id="rId4" Type="http://schemas.openxmlformats.org/officeDocument/2006/relationships/oleObject" Target="../embeddings/oleObject74.bin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66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1.vml"/><Relationship Id="rId6" Type="http://schemas.openxmlformats.org/officeDocument/2006/relationships/oleObject" Target="../embeddings/oleObject77.bin"/><Relationship Id="rId5" Type="http://schemas.openxmlformats.org/officeDocument/2006/relationships/image" Target="../media/image65.emf"/><Relationship Id="rId4" Type="http://schemas.openxmlformats.org/officeDocument/2006/relationships/oleObject" Target="../embeddings/oleObject76.bin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4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3.em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2.vml"/><Relationship Id="rId4" Type="http://schemas.openxmlformats.org/officeDocument/2006/relationships/image" Target="../media/image67.em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3.vml"/><Relationship Id="rId4" Type="http://schemas.openxmlformats.org/officeDocument/2006/relationships/image" Target="../media/image68.em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4.vml"/><Relationship Id="rId6" Type="http://schemas.openxmlformats.org/officeDocument/2006/relationships/image" Target="../media/image70.emf"/><Relationship Id="rId5" Type="http://schemas.openxmlformats.org/officeDocument/2006/relationships/oleObject" Target="../embeddings/oleObject81.bin"/><Relationship Id="rId4" Type="http://schemas.openxmlformats.org/officeDocument/2006/relationships/image" Target="../media/image69.em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5.vml"/><Relationship Id="rId5" Type="http://schemas.openxmlformats.org/officeDocument/2006/relationships/image" Target="../media/image34.emf"/><Relationship Id="rId4" Type="http://schemas.openxmlformats.org/officeDocument/2006/relationships/oleObject" Target="../embeddings/oleObject82.bin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5.emf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6.vml"/><Relationship Id="rId4" Type="http://schemas.openxmlformats.org/officeDocument/2006/relationships/image" Target="../media/image73.emf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7.vml"/><Relationship Id="rId4" Type="http://schemas.openxmlformats.org/officeDocument/2006/relationships/image" Target="../media/image74.emf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8.vml"/><Relationship Id="rId4" Type="http://schemas.openxmlformats.org/officeDocument/2006/relationships/image" Target="../media/image75.emf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9.vml"/><Relationship Id="rId5" Type="http://schemas.openxmlformats.org/officeDocument/2006/relationships/image" Target="../media/image76.emf"/><Relationship Id="rId4" Type="http://schemas.openxmlformats.org/officeDocument/2006/relationships/oleObject" Target="../embeddings/oleObject86.bin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6.emf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80.png"/><Relationship Id="rId4" Type="http://schemas.openxmlformats.org/officeDocument/2006/relationships/image" Target="../media/image77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png"/><Relationship Id="rId4" Type="http://schemas.openxmlformats.org/officeDocument/2006/relationships/image" Target="../media/image80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png"/><Relationship Id="rId4" Type="http://schemas.openxmlformats.org/officeDocument/2006/relationships/image" Target="../media/image80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png"/><Relationship Id="rId4" Type="http://schemas.openxmlformats.org/officeDocument/2006/relationships/image" Target="../media/image80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png"/><Relationship Id="rId4" Type="http://schemas.openxmlformats.org/officeDocument/2006/relationships/image" Target="../media/image8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6.emf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png"/><Relationship Id="rId4" Type="http://schemas.openxmlformats.org/officeDocument/2006/relationships/image" Target="../media/image80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png"/><Relationship Id="rId4" Type="http://schemas.openxmlformats.org/officeDocument/2006/relationships/image" Target="../media/image80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png"/><Relationship Id="rId4" Type="http://schemas.openxmlformats.org/officeDocument/2006/relationships/image" Target="../media/image80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png"/><Relationship Id="rId4" Type="http://schemas.openxmlformats.org/officeDocument/2006/relationships/image" Target="../media/image80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emf"/><Relationship Id="rId3" Type="http://schemas.openxmlformats.org/officeDocument/2006/relationships/image" Target="../media/image79.png"/><Relationship Id="rId7" Type="http://schemas.openxmlformats.org/officeDocument/2006/relationships/oleObject" Target="../embeddings/oleObject8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0.vml"/><Relationship Id="rId6" Type="http://schemas.openxmlformats.org/officeDocument/2006/relationships/image" Target="../media/image78.png"/><Relationship Id="rId5" Type="http://schemas.openxmlformats.org/officeDocument/2006/relationships/image" Target="../media/image80.png"/><Relationship Id="rId4" Type="http://schemas.openxmlformats.org/officeDocument/2006/relationships/image" Target="../media/image77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emf"/><Relationship Id="rId3" Type="http://schemas.openxmlformats.org/officeDocument/2006/relationships/image" Target="../media/image79.png"/><Relationship Id="rId7" Type="http://schemas.openxmlformats.org/officeDocument/2006/relationships/oleObject" Target="../embeddings/oleObject8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1.vml"/><Relationship Id="rId6" Type="http://schemas.openxmlformats.org/officeDocument/2006/relationships/image" Target="../media/image78.png"/><Relationship Id="rId5" Type="http://schemas.openxmlformats.org/officeDocument/2006/relationships/image" Target="../media/image80.png"/><Relationship Id="rId4" Type="http://schemas.openxmlformats.org/officeDocument/2006/relationships/image" Target="../media/image77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2.vml"/><Relationship Id="rId5" Type="http://schemas.openxmlformats.org/officeDocument/2006/relationships/image" Target="../media/image82.emf"/><Relationship Id="rId4" Type="http://schemas.openxmlformats.org/officeDocument/2006/relationships/oleObject" Target="../embeddings/oleObject89.bin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7.emf"/><Relationship Id="rId4" Type="http://schemas.openxmlformats.org/officeDocument/2006/relationships/oleObject" Target="../embeddings/oleObject6.bin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234439"/>
            <a:ext cx="9144000" cy="320040"/>
          </a:xfrm>
          <a:custGeom>
            <a:avLst/>
            <a:gdLst/>
            <a:ahLst/>
            <a:cxnLst/>
            <a:rect l="l" t="t" r="r" b="b"/>
            <a:pathLst>
              <a:path w="9144000" h="320040">
                <a:moveTo>
                  <a:pt x="0" y="320039"/>
                </a:moveTo>
                <a:lnTo>
                  <a:pt x="9144000" y="320039"/>
                </a:lnTo>
                <a:lnTo>
                  <a:pt x="9144000" y="0"/>
                </a:lnTo>
                <a:lnTo>
                  <a:pt x="0" y="0"/>
                </a:lnTo>
                <a:lnTo>
                  <a:pt x="0" y="32003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2558811"/>
            <a:ext cx="533400" cy="228600"/>
          </a:xfrm>
          <a:custGeom>
            <a:avLst/>
            <a:gdLst/>
            <a:ahLst/>
            <a:cxnLst/>
            <a:rect l="l" t="t" r="r" b="b"/>
            <a:pathLst>
              <a:path w="533400" h="228600">
                <a:moveTo>
                  <a:pt x="0" y="228600"/>
                </a:moveTo>
                <a:lnTo>
                  <a:pt x="533400" y="228600"/>
                </a:lnTo>
                <a:lnTo>
                  <a:pt x="533400" y="0"/>
                </a:lnTo>
                <a:lnTo>
                  <a:pt x="0" y="0"/>
                </a:lnTo>
                <a:lnTo>
                  <a:pt x="0" y="228600"/>
                </a:lnTo>
                <a:close/>
              </a:path>
            </a:pathLst>
          </a:custGeom>
          <a:solidFill>
            <a:srgbClr val="43808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90550" y="2558811"/>
            <a:ext cx="8553450" cy="228600"/>
          </a:xfrm>
          <a:custGeom>
            <a:avLst/>
            <a:gdLst/>
            <a:ahLst/>
            <a:cxnLst/>
            <a:rect l="l" t="t" r="r" b="b"/>
            <a:pathLst>
              <a:path w="8553450" h="228600">
                <a:moveTo>
                  <a:pt x="0" y="0"/>
                </a:moveTo>
                <a:lnTo>
                  <a:pt x="8553450" y="0"/>
                </a:lnTo>
                <a:lnTo>
                  <a:pt x="8553450" y="228600"/>
                </a:lnTo>
                <a:lnTo>
                  <a:pt x="0" y="228600"/>
                </a:lnTo>
                <a:lnTo>
                  <a:pt x="0" y="0"/>
                </a:lnTo>
                <a:close/>
              </a:path>
            </a:pathLst>
          </a:custGeom>
          <a:solidFill>
            <a:srgbClr val="5354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9"/>
          <p:cNvSpPr txBox="1">
            <a:spLocks/>
          </p:cNvSpPr>
          <p:nvPr/>
        </p:nvSpPr>
        <p:spPr bwMode="auto">
          <a:xfrm>
            <a:off x="-5182" y="0"/>
            <a:ext cx="9144000" cy="35221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13335" rIns="0" bIns="0" numCol="1" rtlCol="0" anchor="ctr" anchorCtr="0" compatLnSpc="1">
            <a:prstTxWarp prst="textNoShape">
              <a:avLst/>
            </a:prstTxWarp>
            <a:sp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0" i="0" kern="1200">
                <a:solidFill>
                  <a:srgbClr val="424456"/>
                </a:solidFill>
                <a:latin typeface="Times New Roman"/>
                <a:ea typeface="+mj-ea"/>
                <a:cs typeface="Times New Roman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12700">
              <a:spcBef>
                <a:spcPts val="105"/>
              </a:spcBef>
            </a:pPr>
            <a:r>
              <a:rPr lang="en-US" sz="4400" spc="-265" dirty="0" smtClean="0">
                <a:solidFill>
                  <a:srgbClr val="000000"/>
                </a:solidFill>
                <a:latin typeface="Arial"/>
                <a:cs typeface="Arial"/>
              </a:rPr>
              <a:t>CSE419 – Artificial Intelligence and Machine Learning 2020</a:t>
            </a:r>
            <a:r>
              <a:rPr lang="en-US" sz="4800" spc="-265" dirty="0" smtClean="0">
                <a:solidFill>
                  <a:srgbClr val="000000"/>
                </a:solidFill>
                <a:latin typeface="Arial"/>
                <a:cs typeface="Arial"/>
              </a:rPr>
              <a:t/>
            </a:r>
            <a:br>
              <a:rPr lang="en-US" sz="4800" spc="-265" dirty="0" smtClean="0">
                <a:solidFill>
                  <a:srgbClr val="000000"/>
                </a:solidFill>
                <a:latin typeface="Arial"/>
                <a:cs typeface="Arial"/>
              </a:rPr>
            </a:br>
            <a:r>
              <a:rPr lang="en-US" sz="3600" spc="-265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PhD Furkan Gözükara, </a:t>
            </a:r>
            <a:r>
              <a:rPr lang="en-US" sz="3600" spc="-265" dirty="0" err="1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Toros</a:t>
            </a:r>
            <a:r>
              <a:rPr lang="en-US" sz="3600" spc="-265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University</a:t>
            </a:r>
            <a:br>
              <a:rPr lang="en-US" sz="3600" spc="-265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3600" i="1" u="sng" spc="-265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https://</a:t>
            </a:r>
            <a:r>
              <a:rPr lang="en-US" sz="3600" i="1" u="sng" spc="-265" dirty="0" smtClean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github.com/FurkanGozukara/CSE419_2020</a:t>
            </a:r>
            <a:r>
              <a:rPr lang="en-US" sz="2800" u="sng" spc="-265" dirty="0" smtClean="0">
                <a:solidFill>
                  <a:srgbClr val="0070C0"/>
                </a:solidFill>
                <a:latin typeface="Sitka Small" panose="02000505000000020004" pitchFamily="2" charset="0"/>
                <a:cs typeface="Courier New" panose="02070309020205020404" pitchFamily="49" charset="0"/>
              </a:rPr>
              <a:t/>
            </a:r>
            <a:br>
              <a:rPr lang="en-US" sz="2800" u="sng" spc="-265" dirty="0" smtClean="0">
                <a:solidFill>
                  <a:srgbClr val="0070C0"/>
                </a:solidFill>
                <a:latin typeface="Sitka Small" panose="02000505000000020004" pitchFamily="2" charset="0"/>
                <a:cs typeface="Courier New" panose="02070309020205020404" pitchFamily="49" charset="0"/>
              </a:rPr>
            </a:br>
            <a:r>
              <a:rPr lang="en-US" sz="2800" u="sng" spc="-265" dirty="0" smtClean="0">
                <a:solidFill>
                  <a:srgbClr val="0070C0"/>
                </a:solidFill>
                <a:latin typeface="Sitka Small" panose="02000505000000020004" pitchFamily="2" charset="0"/>
                <a:cs typeface="Courier New" panose="02070309020205020404" pitchFamily="49" charset="0"/>
              </a:rPr>
              <a:t/>
            </a:r>
            <a:br>
              <a:rPr lang="en-US" sz="2800" u="sng" spc="-265" dirty="0" smtClean="0">
                <a:solidFill>
                  <a:srgbClr val="0070C0"/>
                </a:solidFill>
                <a:latin typeface="Sitka Small" panose="02000505000000020004" pitchFamily="2" charset="0"/>
                <a:cs typeface="Courier New" panose="02070309020205020404" pitchFamily="49" charset="0"/>
              </a:rPr>
            </a:br>
            <a:endParaRPr lang="en-US" sz="4000" u="sng" dirty="0">
              <a:solidFill>
                <a:srgbClr val="0070C0"/>
              </a:solidFill>
              <a:latin typeface="Sitka Small" panose="02000505000000020004" pitchFamily="2" charset="0"/>
              <a:cs typeface="Courier New" panose="02070309020205020404" pitchFamily="49" charset="0"/>
            </a:endParaRPr>
          </a:p>
        </p:txBody>
      </p:sp>
      <p:sp>
        <p:nvSpPr>
          <p:cNvPr id="11" name="object 10"/>
          <p:cNvSpPr txBox="1"/>
          <p:nvPr/>
        </p:nvSpPr>
        <p:spPr>
          <a:xfrm>
            <a:off x="-10364" y="3041985"/>
            <a:ext cx="9144000" cy="27520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6000" spc="-5" dirty="0">
                <a:solidFill>
                  <a:srgbClr val="FF0000"/>
                </a:solidFill>
                <a:latin typeface="Times New Roman"/>
                <a:cs typeface="Times New Roman"/>
              </a:rPr>
              <a:t>Lecture</a:t>
            </a:r>
            <a:r>
              <a:rPr sz="6000" spc="-4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lang="en-US" sz="60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14 </a:t>
            </a:r>
            <a:r>
              <a:rPr lang="en-US" sz="60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Part 1</a:t>
            </a:r>
            <a:endParaRPr sz="6000" dirty="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lang="en-US" sz="5400" spc="-5" dirty="0" smtClean="0">
                <a:latin typeface="Times New Roman"/>
                <a:cs typeface="Times New Roman"/>
              </a:rPr>
              <a:t>Logistic Regression</a:t>
            </a:r>
          </a:p>
          <a:p>
            <a:pPr algn="ctr">
              <a:lnSpc>
                <a:spcPct val="100000"/>
              </a:lnSpc>
            </a:pPr>
            <a:r>
              <a:rPr lang="en-US" sz="3200" i="1" spc="-45" dirty="0">
                <a:solidFill>
                  <a:srgbClr val="808080"/>
                </a:solidFill>
                <a:latin typeface="Times New Roman"/>
                <a:cs typeface="Times New Roman"/>
              </a:rPr>
              <a:t>Based </a:t>
            </a:r>
            <a:r>
              <a:rPr lang="en-US" sz="3200" i="1" spc="-45" dirty="0" smtClean="0">
                <a:solidFill>
                  <a:srgbClr val="808080"/>
                </a:solidFill>
                <a:latin typeface="Times New Roman"/>
                <a:cs typeface="Times New Roman"/>
              </a:rPr>
              <a:t>on Asst</a:t>
            </a:r>
            <a:r>
              <a:rPr lang="en-US" sz="3200" i="1" spc="-45" dirty="0">
                <a:solidFill>
                  <a:srgbClr val="808080"/>
                </a:solidFill>
                <a:latin typeface="Times New Roman"/>
                <a:cs typeface="Times New Roman"/>
              </a:rPr>
              <a:t>. Prof. Dr. David </a:t>
            </a:r>
            <a:r>
              <a:rPr lang="en-US" sz="3200" i="1" spc="-45" dirty="0" err="1" smtClean="0">
                <a:solidFill>
                  <a:srgbClr val="808080"/>
                </a:solidFill>
                <a:latin typeface="Times New Roman"/>
                <a:cs typeface="Times New Roman"/>
              </a:rPr>
              <a:t>Kauchak</a:t>
            </a:r>
            <a:r>
              <a:rPr lang="en-US" sz="3200" i="1" spc="-45" dirty="0">
                <a:solidFill>
                  <a:srgbClr val="808080"/>
                </a:solidFill>
                <a:latin typeface="Times New Roman"/>
                <a:cs typeface="Times New Roman"/>
              </a:rPr>
              <a:t> (Pomona College) </a:t>
            </a:r>
            <a:r>
              <a:rPr lang="en-US" sz="3200" i="1" spc="-45" dirty="0" smtClean="0">
                <a:solidFill>
                  <a:srgbClr val="808080"/>
                </a:solidFill>
                <a:latin typeface="Times New Roman"/>
                <a:cs typeface="Times New Roman"/>
              </a:rPr>
              <a:t>Lecture Slides </a:t>
            </a:r>
            <a:endParaRPr lang="en-US" sz="3200" i="1" spc="-45" dirty="0">
              <a:solidFill>
                <a:srgbClr val="808080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13139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Priors</a:t>
            </a:r>
            <a:endParaRPr lang="en-US" dirty="0"/>
          </a:p>
        </p:txBody>
      </p:sp>
      <p:graphicFrame>
        <p:nvGraphicFramePr>
          <p:cNvPr id="5" name="Content Placeholder 3"/>
          <p:cNvGraphicFramePr>
            <a:graphicFrameLocks noChangeAspect="1"/>
          </p:cNvGraphicFramePr>
          <p:nvPr>
            <p:extLst/>
          </p:nvPr>
        </p:nvGraphicFramePr>
        <p:xfrm>
          <a:off x="2302455" y="3694124"/>
          <a:ext cx="4002088" cy="503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9454" name="Equation" r:id="rId4" imgW="1714500" imgH="215900" progId="Equation.3">
                  <p:embed/>
                </p:oleObj>
              </mc:Choice>
              <mc:Fallback>
                <p:oleObj name="Equation" r:id="rId4" imgW="1714500" imgH="215900" progId="Equation.3">
                  <p:embed/>
                  <p:pic>
                    <p:nvPicPr>
                      <p:cNvPr id="5" name="Content Placeholder 3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302455" y="3694124"/>
                        <a:ext cx="4002088" cy="5032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407899" y="1846335"/>
            <a:ext cx="2895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likelihood of the data under the model</a:t>
            </a:r>
            <a:endParaRPr lang="en-US" sz="2000" dirty="0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3084299" y="2643664"/>
            <a:ext cx="1411501" cy="1002268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000562" y="1846335"/>
            <a:ext cx="38779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probability of different parameters,</a:t>
            </a:r>
          </a:p>
          <a:p>
            <a:r>
              <a:rPr lang="en-US" sz="2000" dirty="0" smtClean="0"/>
              <a:t>call the </a:t>
            </a:r>
            <a:r>
              <a:rPr lang="en-US" sz="2000" dirty="0" smtClean="0">
                <a:solidFill>
                  <a:srgbClr val="FF6600"/>
                </a:solidFill>
              </a:rPr>
              <a:t>prior</a:t>
            </a:r>
            <a:endParaRPr lang="en-US" sz="2000" dirty="0">
              <a:solidFill>
                <a:srgbClr val="FF6600"/>
              </a:solidFill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6056099" y="2489776"/>
            <a:ext cx="762000" cy="1156156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407899" y="4917824"/>
            <a:ext cx="65826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What does MLE assume for a prior on the model parameters?</a:t>
            </a:r>
            <a:endParaRPr 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9158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boosting: basic 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95300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rgbClr val="0000FF"/>
                </a:solidFill>
              </a:rPr>
              <a:t>Training:</a:t>
            </a:r>
          </a:p>
          <a:p>
            <a:pPr marL="0" indent="0">
              <a:buNone/>
            </a:pPr>
            <a:r>
              <a:rPr lang="en-US" dirty="0" smtClean="0"/>
              <a:t>start with equal example weights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for some number of iterations:</a:t>
            </a:r>
          </a:p>
          <a:p>
            <a:pPr marL="777240" lvl="1" indent="-457200">
              <a:buFontTx/>
              <a:buChar char="-"/>
            </a:pPr>
            <a:r>
              <a:rPr lang="en-US" dirty="0" smtClean="0"/>
              <a:t>learn a weak classifier and save</a:t>
            </a:r>
          </a:p>
          <a:p>
            <a:pPr marL="777240" lvl="1" indent="-457200">
              <a:buFontTx/>
              <a:buChar char="-"/>
            </a:pPr>
            <a:r>
              <a:rPr lang="en-US" dirty="0" smtClean="0"/>
              <a:t>change the example weights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>
                <a:solidFill>
                  <a:srgbClr val="0000FF"/>
                </a:solidFill>
              </a:rPr>
              <a:t>Classify:</a:t>
            </a:r>
            <a:endParaRPr lang="en-US" dirty="0">
              <a:solidFill>
                <a:srgbClr val="0000FF"/>
              </a:solidFill>
            </a:endParaRPr>
          </a:p>
          <a:p>
            <a:pPr>
              <a:buFontTx/>
              <a:buChar char="-"/>
            </a:pPr>
            <a:r>
              <a:rPr lang="en-US" dirty="0" smtClean="0"/>
              <a:t>get prediction from all learned weak classifiers</a:t>
            </a:r>
          </a:p>
          <a:p>
            <a:pPr>
              <a:buFontTx/>
              <a:buChar char="-"/>
            </a:pPr>
            <a:r>
              <a:rPr lang="en-US" dirty="0" smtClean="0"/>
              <a:t>weighted vote based on how well the weak classifier did when it was trained</a:t>
            </a:r>
          </a:p>
        </p:txBody>
      </p:sp>
    </p:spTree>
    <p:extLst>
      <p:ext uri="{BB962C8B-B14F-4D97-AF65-F5344CB8AC3E}">
        <p14:creationId xmlns:p14="http://schemas.microsoft.com/office/powerpoint/2010/main" val="3721015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boosting basics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 bwMode="auto">
          <a:xfrm>
            <a:off x="2286000" y="2590800"/>
            <a:ext cx="533400" cy="10668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ylfaen" pitchFamily="18" charset="0"/>
              <a:ea typeface="Arial" charset="0"/>
              <a:cs typeface="Arial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3352800" y="2590800"/>
            <a:ext cx="533400" cy="10668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ylfaen" pitchFamily="18" charset="0"/>
              <a:ea typeface="Arial" charset="0"/>
              <a:cs typeface="Arial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4419600" y="2590800"/>
            <a:ext cx="533400" cy="10668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ylfaen" pitchFamily="18" charset="0"/>
              <a:ea typeface="Arial" charset="0"/>
              <a:cs typeface="Arial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5486400" y="2590800"/>
            <a:ext cx="533400" cy="10668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ylfaen" pitchFamily="18" charset="0"/>
              <a:ea typeface="Arial" charset="0"/>
              <a:cs typeface="Arial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6553200" y="2590800"/>
            <a:ext cx="533400" cy="10668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ylfaen" pitchFamily="18" charset="0"/>
              <a:ea typeface="Arial" charset="0"/>
              <a:cs typeface="Arial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362200" y="4196794"/>
            <a:ext cx="990600" cy="451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E1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429000" y="4191000"/>
            <a:ext cx="990600" cy="451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E2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495800" y="4191000"/>
            <a:ext cx="990600" cy="451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E3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562600" y="4191000"/>
            <a:ext cx="990600" cy="451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E4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629400" y="4191000"/>
            <a:ext cx="990600" cy="451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E5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152400" y="4114800"/>
            <a:ext cx="1828800" cy="451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 smtClean="0">
                <a:solidFill>
                  <a:srgbClr val="008000"/>
                </a:solidFill>
              </a:rPr>
              <a:t>Examples:</a:t>
            </a:r>
            <a:endParaRPr lang="en-US" b="0" dirty="0">
              <a:solidFill>
                <a:srgbClr val="008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52400" y="2819400"/>
            <a:ext cx="1752600" cy="451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90"/>
                </a:solidFill>
              </a:rPr>
              <a:t>Weights:</a:t>
            </a:r>
            <a:endParaRPr lang="en-US" dirty="0">
              <a:solidFill>
                <a:srgbClr val="00009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42900" y="1676400"/>
            <a:ext cx="708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b="0" dirty="0" smtClean="0"/>
              <a:t>Start with equal weighted examples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35429" y="5536809"/>
            <a:ext cx="35560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6600"/>
                </a:solidFill>
              </a:rPr>
              <a:t>Learn a weak classifier:</a:t>
            </a:r>
            <a:endParaRPr lang="en-US" sz="2800" dirty="0">
              <a:solidFill>
                <a:srgbClr val="FF6600"/>
              </a:solidFill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4114800" y="5109865"/>
            <a:ext cx="1502723" cy="1371600"/>
            <a:chOff x="5359400" y="4934857"/>
            <a:chExt cx="1502723" cy="1371600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 rotWithShape="1">
            <a:blip r:embed="rId2"/>
            <a:srcRect l="5744"/>
            <a:stretch/>
          </p:blipFill>
          <p:spPr>
            <a:xfrm>
              <a:off x="5359400" y="4934857"/>
              <a:ext cx="1502723" cy="1371600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5483897" y="5334000"/>
              <a:ext cx="113098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weak 1</a:t>
              </a:r>
              <a:endParaRPr lang="en-US" sz="24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410296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Boosting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 bwMode="auto">
          <a:xfrm>
            <a:off x="2286000" y="2590800"/>
            <a:ext cx="533400" cy="10668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ylfaen" pitchFamily="18" charset="0"/>
              <a:ea typeface="Arial" charset="0"/>
              <a:cs typeface="Arial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3352800" y="2590800"/>
            <a:ext cx="533400" cy="10668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ylfaen" pitchFamily="18" charset="0"/>
              <a:ea typeface="Arial" charset="0"/>
              <a:cs typeface="Arial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4419600" y="2590800"/>
            <a:ext cx="533400" cy="10668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ylfaen" pitchFamily="18" charset="0"/>
              <a:ea typeface="Arial" charset="0"/>
              <a:cs typeface="Arial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5486400" y="2590800"/>
            <a:ext cx="533400" cy="10668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ylfaen" pitchFamily="18" charset="0"/>
              <a:ea typeface="Arial" charset="0"/>
              <a:cs typeface="Arial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6553200" y="2590800"/>
            <a:ext cx="533400" cy="10668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ylfaen" pitchFamily="18" charset="0"/>
              <a:ea typeface="Arial" charset="0"/>
              <a:cs typeface="Arial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362200" y="4196794"/>
            <a:ext cx="990600" cy="451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E1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429000" y="4191000"/>
            <a:ext cx="990600" cy="451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E2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495800" y="4191000"/>
            <a:ext cx="990600" cy="451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E3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562600" y="4191000"/>
            <a:ext cx="990600" cy="451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E4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629400" y="4191000"/>
            <a:ext cx="990600" cy="451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E5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152400" y="4114800"/>
            <a:ext cx="1828800" cy="451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 smtClean="0">
                <a:solidFill>
                  <a:srgbClr val="008000"/>
                </a:solidFill>
              </a:rPr>
              <a:t>Examples:</a:t>
            </a:r>
            <a:endParaRPr lang="en-US" b="0" dirty="0">
              <a:solidFill>
                <a:srgbClr val="008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52400" y="2819400"/>
            <a:ext cx="1752600" cy="451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90"/>
                </a:solidFill>
              </a:rPr>
              <a:t>Weights:</a:t>
            </a:r>
            <a:endParaRPr lang="en-US" dirty="0">
              <a:solidFill>
                <a:srgbClr val="000090"/>
              </a:solidFill>
            </a:endParaRPr>
          </a:p>
        </p:txBody>
      </p:sp>
      <p:sp>
        <p:nvSpPr>
          <p:cNvPr id="20" name="Rectangle 19"/>
          <p:cNvSpPr/>
          <p:nvPr/>
        </p:nvSpPr>
        <p:spPr bwMode="auto">
          <a:xfrm>
            <a:off x="2057400" y="2362200"/>
            <a:ext cx="3124200" cy="2438400"/>
          </a:xfrm>
          <a:prstGeom prst="rect">
            <a:avLst/>
          </a:prstGeom>
          <a:solidFill>
            <a:srgbClr val="009900">
              <a:alpha val="27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ylfaen" pitchFamily="18" charset="0"/>
              <a:ea typeface="Arial" charset="0"/>
              <a:cs typeface="Arial" charset="0"/>
            </a:endParaRPr>
          </a:p>
        </p:txBody>
      </p:sp>
      <p:sp>
        <p:nvSpPr>
          <p:cNvPr id="21" name="Rectangle 20"/>
          <p:cNvSpPr/>
          <p:nvPr/>
        </p:nvSpPr>
        <p:spPr bwMode="auto">
          <a:xfrm>
            <a:off x="5334000" y="2362200"/>
            <a:ext cx="1905000" cy="2438400"/>
          </a:xfrm>
          <a:prstGeom prst="rect">
            <a:avLst/>
          </a:prstGeom>
          <a:solidFill>
            <a:srgbClr val="FF0000">
              <a:alpha val="27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ylfaen" pitchFamily="18" charset="0"/>
              <a:ea typeface="Arial" charset="0"/>
              <a:cs typeface="Arial" charset="0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783277" y="5109865"/>
            <a:ext cx="1502723" cy="1371600"/>
            <a:chOff x="5359400" y="4934857"/>
            <a:chExt cx="1502723" cy="1371600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 rotWithShape="1">
            <a:blip r:embed="rId2"/>
            <a:srcRect l="5744"/>
            <a:stretch/>
          </p:blipFill>
          <p:spPr>
            <a:xfrm>
              <a:off x="5359400" y="4934857"/>
              <a:ext cx="1502723" cy="1371600"/>
            </a:xfrm>
            <a:prstGeom prst="rect">
              <a:avLst/>
            </a:prstGeom>
          </p:spPr>
        </p:pic>
        <p:sp>
          <p:nvSpPr>
            <p:cNvPr id="25" name="TextBox 24"/>
            <p:cNvSpPr txBox="1"/>
            <p:nvPr/>
          </p:nvSpPr>
          <p:spPr>
            <a:xfrm>
              <a:off x="5483897" y="5334000"/>
              <a:ext cx="113098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weak 1</a:t>
              </a:r>
              <a:endParaRPr lang="en-US" sz="2400" b="1" dirty="0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2768019" y="5109865"/>
            <a:ext cx="599802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We want to reweight the examples and then learn another weak classifier</a:t>
            </a:r>
          </a:p>
          <a:p>
            <a:r>
              <a:rPr lang="en-US" sz="2400" dirty="0" smtClean="0">
                <a:solidFill>
                  <a:srgbClr val="FF0000"/>
                </a:solidFill>
              </a:rPr>
              <a:t>How should we change the example weights?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632535" y="1733490"/>
            <a:ext cx="18844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008000"/>
                </a:solidFill>
              </a:rPr>
              <a:t>classified correct</a:t>
            </a:r>
            <a:endParaRPr lang="en-US" sz="2000" dirty="0">
              <a:solidFill>
                <a:srgbClr val="00800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257800" y="1750666"/>
            <a:ext cx="20530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</a:rPr>
              <a:t>classified incorrect</a:t>
            </a:r>
            <a:endParaRPr 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4716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Boosting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 bwMode="auto">
          <a:xfrm>
            <a:off x="2286000" y="3048000"/>
            <a:ext cx="533400" cy="6096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ylfaen" pitchFamily="18" charset="0"/>
              <a:ea typeface="Arial" charset="0"/>
              <a:cs typeface="Arial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3352800" y="3048000"/>
            <a:ext cx="533400" cy="6096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ylfaen" pitchFamily="18" charset="0"/>
              <a:ea typeface="Arial" charset="0"/>
              <a:cs typeface="Arial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4419600" y="3048000"/>
            <a:ext cx="533400" cy="6096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ylfaen" pitchFamily="18" charset="0"/>
              <a:ea typeface="Arial" charset="0"/>
              <a:cs typeface="Arial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5486400" y="2133600"/>
            <a:ext cx="533400" cy="1524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ylfaen" pitchFamily="18" charset="0"/>
              <a:ea typeface="Arial" charset="0"/>
              <a:cs typeface="Arial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6553200" y="2133600"/>
            <a:ext cx="533400" cy="1524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ylfaen" pitchFamily="18" charset="0"/>
              <a:ea typeface="Arial" charset="0"/>
              <a:cs typeface="Arial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362200" y="4196794"/>
            <a:ext cx="990600" cy="451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E1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429000" y="4191000"/>
            <a:ext cx="990600" cy="451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E2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495800" y="4191000"/>
            <a:ext cx="990600" cy="451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E3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562600" y="4191000"/>
            <a:ext cx="990600" cy="451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E4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629400" y="4191000"/>
            <a:ext cx="990600" cy="451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E5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152400" y="4114800"/>
            <a:ext cx="1828800" cy="451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 smtClean="0">
                <a:solidFill>
                  <a:srgbClr val="008000"/>
                </a:solidFill>
              </a:rPr>
              <a:t>Examples:</a:t>
            </a:r>
            <a:endParaRPr lang="en-US" b="0" dirty="0">
              <a:solidFill>
                <a:srgbClr val="008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52400" y="2819400"/>
            <a:ext cx="1752600" cy="451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90"/>
                </a:solidFill>
              </a:rPr>
              <a:t>Weights:</a:t>
            </a:r>
            <a:endParaRPr lang="en-US" dirty="0">
              <a:solidFill>
                <a:srgbClr val="00009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96686" y="5009346"/>
            <a:ext cx="828221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Tx/>
              <a:buChar char="-"/>
            </a:pPr>
            <a:r>
              <a:rPr lang="en-US" sz="2800" dirty="0" smtClean="0">
                <a:solidFill>
                  <a:srgbClr val="0000FF"/>
                </a:solidFill>
              </a:rPr>
              <a:t>decrease the weight for those we’re getting correct</a:t>
            </a:r>
          </a:p>
          <a:p>
            <a:pPr marL="342900" indent="-342900" algn="l">
              <a:buFontTx/>
              <a:buChar char="-"/>
            </a:pPr>
            <a:r>
              <a:rPr lang="en-US" sz="2800" dirty="0" smtClean="0">
                <a:solidFill>
                  <a:srgbClr val="0000FF"/>
                </a:solidFill>
              </a:rPr>
              <a:t>increase the weight for those we’re getting incorrect</a:t>
            </a:r>
            <a:endParaRPr lang="en-US" sz="2800" b="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0777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Boosting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 bwMode="auto">
          <a:xfrm>
            <a:off x="2286000" y="3048000"/>
            <a:ext cx="533400" cy="6096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ylfaen" pitchFamily="18" charset="0"/>
              <a:ea typeface="Arial" charset="0"/>
              <a:cs typeface="Arial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3352800" y="3048000"/>
            <a:ext cx="533400" cy="6096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ylfaen" pitchFamily="18" charset="0"/>
              <a:ea typeface="Arial" charset="0"/>
              <a:cs typeface="Arial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4419600" y="3048000"/>
            <a:ext cx="533400" cy="6096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ylfaen" pitchFamily="18" charset="0"/>
              <a:ea typeface="Arial" charset="0"/>
              <a:cs typeface="Arial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5486400" y="2133600"/>
            <a:ext cx="533400" cy="1524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ylfaen" pitchFamily="18" charset="0"/>
              <a:ea typeface="Arial" charset="0"/>
              <a:cs typeface="Arial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6553200" y="2133600"/>
            <a:ext cx="533400" cy="1524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ylfaen" pitchFamily="18" charset="0"/>
              <a:ea typeface="Arial" charset="0"/>
              <a:cs typeface="Arial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362200" y="4196794"/>
            <a:ext cx="990600" cy="451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E1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429000" y="4191000"/>
            <a:ext cx="990600" cy="451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E2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495800" y="4191000"/>
            <a:ext cx="990600" cy="451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E3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562600" y="4191000"/>
            <a:ext cx="990600" cy="451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E4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629400" y="4191000"/>
            <a:ext cx="990600" cy="451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E5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152400" y="4114800"/>
            <a:ext cx="1828800" cy="451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 smtClean="0">
                <a:solidFill>
                  <a:srgbClr val="008000"/>
                </a:solidFill>
              </a:rPr>
              <a:t>Examples:</a:t>
            </a:r>
            <a:endParaRPr lang="en-US" b="0" dirty="0">
              <a:solidFill>
                <a:srgbClr val="008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52400" y="2819400"/>
            <a:ext cx="1752600" cy="451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90"/>
                </a:solidFill>
              </a:rPr>
              <a:t>Weights:</a:t>
            </a:r>
            <a:endParaRPr lang="en-US" dirty="0">
              <a:solidFill>
                <a:srgbClr val="00009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35429" y="5536809"/>
            <a:ext cx="44465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6600"/>
                </a:solidFill>
              </a:rPr>
              <a:t>Learn another weak classifier:</a:t>
            </a:r>
            <a:endParaRPr lang="en-US" sz="2800" dirty="0">
              <a:solidFill>
                <a:srgbClr val="FF6600"/>
              </a:solidFill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5486400" y="5109865"/>
            <a:ext cx="1502723" cy="1371600"/>
            <a:chOff x="5359400" y="4934857"/>
            <a:chExt cx="1502723" cy="1371600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 rotWithShape="1">
            <a:blip r:embed="rId2"/>
            <a:srcRect l="5744"/>
            <a:stretch/>
          </p:blipFill>
          <p:spPr>
            <a:xfrm>
              <a:off x="5359400" y="4934857"/>
              <a:ext cx="1502723" cy="1371600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>
              <a:off x="5483897" y="5334000"/>
              <a:ext cx="113098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weak 2</a:t>
              </a:r>
              <a:endParaRPr lang="en-US" sz="24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824959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Boosting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 bwMode="auto">
          <a:xfrm>
            <a:off x="2286000" y="3048000"/>
            <a:ext cx="533400" cy="6096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ylfaen" pitchFamily="18" charset="0"/>
              <a:ea typeface="Arial" charset="0"/>
              <a:cs typeface="Arial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3352800" y="3048000"/>
            <a:ext cx="533400" cy="6096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ylfaen" pitchFamily="18" charset="0"/>
              <a:ea typeface="Arial" charset="0"/>
              <a:cs typeface="Arial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4419600" y="3048000"/>
            <a:ext cx="533400" cy="6096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ylfaen" pitchFamily="18" charset="0"/>
              <a:ea typeface="Arial" charset="0"/>
              <a:cs typeface="Arial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5486400" y="2133600"/>
            <a:ext cx="533400" cy="1524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ylfaen" pitchFamily="18" charset="0"/>
              <a:ea typeface="Arial" charset="0"/>
              <a:cs typeface="Arial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6553200" y="2133600"/>
            <a:ext cx="533400" cy="1524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ylfaen" pitchFamily="18" charset="0"/>
              <a:ea typeface="Arial" charset="0"/>
              <a:cs typeface="Arial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362200" y="4196794"/>
            <a:ext cx="990600" cy="451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E1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429000" y="4191000"/>
            <a:ext cx="990600" cy="451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E2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495800" y="4191000"/>
            <a:ext cx="990600" cy="451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E3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562600" y="4191000"/>
            <a:ext cx="990600" cy="451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E4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629400" y="4191000"/>
            <a:ext cx="990600" cy="451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E5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152400" y="4114800"/>
            <a:ext cx="1828800" cy="451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 smtClean="0">
                <a:solidFill>
                  <a:srgbClr val="008000"/>
                </a:solidFill>
              </a:rPr>
              <a:t>Examples:</a:t>
            </a:r>
            <a:endParaRPr lang="en-US" b="0" dirty="0">
              <a:solidFill>
                <a:srgbClr val="008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52400" y="2819400"/>
            <a:ext cx="1752600" cy="451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90"/>
                </a:solidFill>
              </a:rPr>
              <a:t>Weights:</a:t>
            </a:r>
            <a:endParaRPr lang="en-US" dirty="0">
              <a:solidFill>
                <a:srgbClr val="000090"/>
              </a:solidFill>
            </a:endParaRPr>
          </a:p>
        </p:txBody>
      </p:sp>
      <p:sp>
        <p:nvSpPr>
          <p:cNvPr id="20" name="Rectangle 19"/>
          <p:cNvSpPr/>
          <p:nvPr/>
        </p:nvSpPr>
        <p:spPr bwMode="auto">
          <a:xfrm>
            <a:off x="6324600" y="2057400"/>
            <a:ext cx="1066800" cy="2667000"/>
          </a:xfrm>
          <a:prstGeom prst="rect">
            <a:avLst/>
          </a:prstGeom>
          <a:solidFill>
            <a:srgbClr val="009900">
              <a:alpha val="27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ylfaen" pitchFamily="18" charset="0"/>
              <a:ea typeface="Arial" charset="0"/>
              <a:cs typeface="Arial" charset="0"/>
            </a:endParaRPr>
          </a:p>
        </p:txBody>
      </p:sp>
      <p:sp>
        <p:nvSpPr>
          <p:cNvPr id="21" name="Rectangle 20"/>
          <p:cNvSpPr/>
          <p:nvPr/>
        </p:nvSpPr>
        <p:spPr bwMode="auto">
          <a:xfrm>
            <a:off x="5334000" y="2057400"/>
            <a:ext cx="838200" cy="2667000"/>
          </a:xfrm>
          <a:prstGeom prst="rect">
            <a:avLst/>
          </a:prstGeom>
          <a:solidFill>
            <a:srgbClr val="FF0000">
              <a:alpha val="27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ylfaen" pitchFamily="18" charset="0"/>
              <a:ea typeface="Arial" charset="0"/>
              <a:cs typeface="Arial" charset="0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2133599" y="2057400"/>
            <a:ext cx="3048001" cy="2667000"/>
          </a:xfrm>
          <a:prstGeom prst="rect">
            <a:avLst/>
          </a:prstGeom>
          <a:solidFill>
            <a:srgbClr val="009900">
              <a:alpha val="27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ylfaen" pitchFamily="18" charset="0"/>
              <a:ea typeface="Arial" charset="0"/>
              <a:cs typeface="Arial" charset="0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3592038" y="5109865"/>
            <a:ext cx="1502723" cy="1371600"/>
            <a:chOff x="5359400" y="4934857"/>
            <a:chExt cx="1502723" cy="1371600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 rotWithShape="1">
            <a:blip r:embed="rId2"/>
            <a:srcRect l="5744"/>
            <a:stretch/>
          </p:blipFill>
          <p:spPr>
            <a:xfrm>
              <a:off x="5359400" y="4934857"/>
              <a:ext cx="1502723" cy="1371600"/>
            </a:xfrm>
            <a:prstGeom prst="rect">
              <a:avLst/>
            </a:prstGeom>
          </p:spPr>
        </p:pic>
        <p:sp>
          <p:nvSpPr>
            <p:cNvPr id="25" name="TextBox 24"/>
            <p:cNvSpPr txBox="1"/>
            <p:nvPr/>
          </p:nvSpPr>
          <p:spPr>
            <a:xfrm>
              <a:off x="5483897" y="5334000"/>
              <a:ext cx="113098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weak 2</a:t>
              </a:r>
              <a:endParaRPr lang="en-US" sz="24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256867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Boosting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 bwMode="auto">
          <a:xfrm>
            <a:off x="2286000" y="3276600"/>
            <a:ext cx="533400" cy="381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ylfaen" pitchFamily="18" charset="0"/>
              <a:ea typeface="Arial" charset="0"/>
              <a:cs typeface="Arial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4419600" y="3270806"/>
            <a:ext cx="533400" cy="386794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ylfaen" pitchFamily="18" charset="0"/>
              <a:ea typeface="Arial" charset="0"/>
              <a:cs typeface="Arial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5486400" y="1752600"/>
            <a:ext cx="533400" cy="1905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ylfaen" pitchFamily="18" charset="0"/>
              <a:ea typeface="Arial" charset="0"/>
              <a:cs typeface="Arial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6553200" y="2743200"/>
            <a:ext cx="533400" cy="9144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ylfaen" pitchFamily="18" charset="0"/>
              <a:ea typeface="Arial" charset="0"/>
              <a:cs typeface="Arial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362200" y="4196794"/>
            <a:ext cx="990600" cy="451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E1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429000" y="4191000"/>
            <a:ext cx="990600" cy="451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E2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495800" y="4191000"/>
            <a:ext cx="990600" cy="451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E3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562600" y="4191000"/>
            <a:ext cx="990600" cy="451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E4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629400" y="4191000"/>
            <a:ext cx="990600" cy="451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E5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152400" y="4114800"/>
            <a:ext cx="1828800" cy="451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 smtClean="0">
                <a:solidFill>
                  <a:srgbClr val="008000"/>
                </a:solidFill>
              </a:rPr>
              <a:t>Examples:</a:t>
            </a:r>
            <a:endParaRPr lang="en-US" b="0" dirty="0">
              <a:solidFill>
                <a:srgbClr val="008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52400" y="2819400"/>
            <a:ext cx="1752600" cy="451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90"/>
                </a:solidFill>
              </a:rPr>
              <a:t>Weights:</a:t>
            </a:r>
            <a:endParaRPr lang="en-US" dirty="0">
              <a:solidFill>
                <a:srgbClr val="00009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85800" y="5029200"/>
            <a:ext cx="828221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Tx/>
              <a:buChar char="-"/>
            </a:pPr>
            <a:r>
              <a:rPr lang="en-US" sz="2800" dirty="0" smtClean="0">
                <a:solidFill>
                  <a:srgbClr val="0000FF"/>
                </a:solidFill>
              </a:rPr>
              <a:t>decrease the weight for those we’re getting correct</a:t>
            </a:r>
          </a:p>
          <a:p>
            <a:pPr marL="342900" indent="-342900" algn="l">
              <a:buFontTx/>
              <a:buChar char="-"/>
            </a:pPr>
            <a:r>
              <a:rPr lang="en-US" sz="2800" dirty="0" smtClean="0">
                <a:solidFill>
                  <a:srgbClr val="0000FF"/>
                </a:solidFill>
              </a:rPr>
              <a:t>increase the weight for those we’re getting incorrect</a:t>
            </a:r>
            <a:endParaRPr lang="en-US" sz="2800" b="0" dirty="0">
              <a:solidFill>
                <a:srgbClr val="0000FF"/>
              </a:solidFill>
            </a:endParaRPr>
          </a:p>
        </p:txBody>
      </p:sp>
      <p:sp>
        <p:nvSpPr>
          <p:cNvPr id="21" name="Rectangle 20"/>
          <p:cNvSpPr/>
          <p:nvPr/>
        </p:nvSpPr>
        <p:spPr bwMode="auto">
          <a:xfrm>
            <a:off x="3388659" y="3270806"/>
            <a:ext cx="533400" cy="386794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ylfaen" pitchFamily="18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593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Classifying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2080529" y="3370943"/>
            <a:ext cx="1502723" cy="1371600"/>
            <a:chOff x="5359400" y="4934857"/>
            <a:chExt cx="1502723" cy="137160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/>
            <a:srcRect l="5744"/>
            <a:stretch/>
          </p:blipFill>
          <p:spPr>
            <a:xfrm>
              <a:off x="5359400" y="4934857"/>
              <a:ext cx="1502723" cy="1371600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5483897" y="5334000"/>
              <a:ext cx="113098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weak 2</a:t>
              </a:r>
              <a:endParaRPr lang="en-US" sz="2400" b="1" dirty="0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2080529" y="1654202"/>
            <a:ext cx="1502723" cy="1371600"/>
            <a:chOff x="5359400" y="4934857"/>
            <a:chExt cx="1502723" cy="137160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2"/>
            <a:srcRect l="5744"/>
            <a:stretch/>
          </p:blipFill>
          <p:spPr>
            <a:xfrm>
              <a:off x="5359400" y="4934857"/>
              <a:ext cx="1502723" cy="1371600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5483897" y="5334000"/>
              <a:ext cx="113098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weak 1</a:t>
              </a:r>
              <a:endParaRPr lang="en-US" sz="2400" b="1" dirty="0"/>
            </a:p>
          </p:txBody>
        </p:sp>
      </p:grpSp>
      <p:sp>
        <p:nvSpPr>
          <p:cNvPr id="11" name="Rectangle 10"/>
          <p:cNvSpPr/>
          <p:nvPr/>
        </p:nvSpPr>
        <p:spPr bwMode="auto">
          <a:xfrm>
            <a:off x="304800" y="3570514"/>
            <a:ext cx="609600" cy="381000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1066800" y="2515010"/>
            <a:ext cx="838200" cy="1055504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1066800" y="3839029"/>
            <a:ext cx="838200" cy="0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1066800" y="4160528"/>
            <a:ext cx="990600" cy="1859272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459486" y="2177534"/>
            <a:ext cx="1291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6600"/>
                </a:solidFill>
              </a:rPr>
              <a:t>prediction 1</a:t>
            </a:r>
            <a:endParaRPr lang="en-US" dirty="0">
              <a:solidFill>
                <a:srgbClr val="FF66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459486" y="3975862"/>
            <a:ext cx="1291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6600"/>
                </a:solidFill>
              </a:rPr>
              <a:t>prediction 2</a:t>
            </a:r>
            <a:endParaRPr lang="en-US" dirty="0">
              <a:solidFill>
                <a:srgbClr val="FF6600"/>
              </a:solidFill>
            </a:endParaRPr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3810000" y="2362200"/>
            <a:ext cx="531377" cy="0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3810000" y="4160528"/>
            <a:ext cx="531377" cy="34365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 rot="5400000">
            <a:off x="3143102" y="5187929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…</a:t>
            </a:r>
            <a:endParaRPr lang="en-US" sz="4000" dirty="0"/>
          </a:p>
        </p:txBody>
      </p:sp>
      <p:sp>
        <p:nvSpPr>
          <p:cNvPr id="25" name="TextBox 24"/>
          <p:cNvSpPr txBox="1"/>
          <p:nvPr/>
        </p:nvSpPr>
        <p:spPr>
          <a:xfrm>
            <a:off x="5869422" y="2515010"/>
            <a:ext cx="3279648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weighted vote based on how well they classify the training data</a:t>
            </a:r>
            <a:endParaRPr lang="en-US" sz="2400" dirty="0">
              <a:solidFill>
                <a:srgbClr val="0000FF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774640" y="4505388"/>
            <a:ext cx="32796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0000FF"/>
                </a:solidFill>
              </a:rPr>
              <a:t>weak_2_vote &gt; weak_1_vote since it got more right</a:t>
            </a:r>
            <a:endParaRPr lang="en-US" sz="20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4314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531352" cy="4953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i="1" dirty="0" smtClean="0"/>
              <a:t>x</a:t>
            </a:r>
            <a:r>
              <a:rPr lang="en-US" sz="2400" i="1" baseline="-25000" dirty="0" smtClean="0"/>
              <a:t>i </a:t>
            </a:r>
            <a:r>
              <a:rPr lang="en-US" sz="2400" dirty="0"/>
              <a:t>	</a:t>
            </a:r>
            <a:r>
              <a:rPr lang="en-US" sz="2400" dirty="0" smtClean="0"/>
              <a:t>	example </a:t>
            </a:r>
            <a:r>
              <a:rPr lang="en-US" sz="2400" dirty="0" err="1" smtClean="0"/>
              <a:t>i</a:t>
            </a:r>
            <a:r>
              <a:rPr lang="en-US" sz="2400" dirty="0" smtClean="0"/>
              <a:t> in the training data</a:t>
            </a:r>
            <a:endParaRPr lang="en-US" sz="2400" i="1" dirty="0"/>
          </a:p>
          <a:p>
            <a:pPr marL="0" indent="0">
              <a:buNone/>
            </a:pPr>
            <a:r>
              <a:rPr lang="en-US" sz="2400" dirty="0" smtClean="0"/>
              <a:t> </a:t>
            </a:r>
          </a:p>
          <a:p>
            <a:pPr marL="0" indent="0">
              <a:buNone/>
            </a:pPr>
            <a:r>
              <a:rPr lang="en-US" sz="2400" dirty="0" err="1" smtClean="0"/>
              <a:t>w</a:t>
            </a:r>
            <a:r>
              <a:rPr lang="en-US" sz="2400" baseline="-25000" dirty="0" err="1" smtClean="0"/>
              <a:t>i</a:t>
            </a:r>
            <a:r>
              <a:rPr lang="en-US" sz="2400" dirty="0"/>
              <a:t>	</a:t>
            </a:r>
            <a:r>
              <a:rPr lang="en-US" sz="2400" dirty="0" smtClean="0"/>
              <a:t>	weight for example </a:t>
            </a:r>
            <a:r>
              <a:rPr lang="en-US" sz="2400" i="1" dirty="0" err="1" smtClean="0"/>
              <a:t>i</a:t>
            </a:r>
            <a:r>
              <a:rPr lang="en-US" sz="2400" dirty="0" smtClean="0"/>
              <a:t>, we will enforce: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 err="1" smtClean="0"/>
              <a:t>classifier</a:t>
            </a:r>
            <a:r>
              <a:rPr lang="en-US" sz="2400" baseline="-25000" dirty="0" err="1" smtClean="0"/>
              <a:t>k</a:t>
            </a:r>
            <a:r>
              <a:rPr lang="en-US" sz="2400" dirty="0" smtClean="0"/>
              <a:t>(</a:t>
            </a:r>
            <a:r>
              <a:rPr lang="en-US" sz="2400" i="1" dirty="0" smtClean="0"/>
              <a:t>x</a:t>
            </a:r>
            <a:r>
              <a:rPr lang="en-US" sz="2400" i="1" baseline="-25000" dirty="0" smtClean="0"/>
              <a:t>i</a:t>
            </a:r>
            <a:r>
              <a:rPr lang="en-US" sz="2400" dirty="0" smtClean="0"/>
              <a:t>)	 +1/-1 prediction of classifier </a:t>
            </a:r>
            <a:r>
              <a:rPr lang="en-US" sz="2400" i="1" dirty="0" smtClean="0"/>
              <a:t>k</a:t>
            </a:r>
            <a:r>
              <a:rPr lang="en-US" sz="2400" dirty="0" smtClean="0"/>
              <a:t> example </a:t>
            </a:r>
            <a:r>
              <a:rPr lang="en-US" sz="2400" i="1" dirty="0" err="1" smtClean="0"/>
              <a:t>i</a:t>
            </a:r>
            <a:endParaRPr lang="en-US" sz="2400" i="1" dirty="0" smtClean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/>
          </p:nvPr>
        </p:nvGraphicFramePr>
        <p:xfrm>
          <a:off x="2947988" y="2895600"/>
          <a:ext cx="858837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7574" name="Equation" r:id="rId3" imgW="406400" imgH="215900" progId="Equation.3">
                  <p:embed/>
                </p:oleObj>
              </mc:Choice>
              <mc:Fallback>
                <p:oleObj name="Equation" r:id="rId3" imgW="406400" imgH="215900" progId="Equation.3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947988" y="2895600"/>
                        <a:ext cx="858837" cy="457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/>
          </p:nvPr>
        </p:nvGraphicFramePr>
        <p:xfrm>
          <a:off x="2871788" y="3429000"/>
          <a:ext cx="1395412" cy="67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7575" name="Equation" r:id="rId5" imgW="660400" imgH="317500" progId="Equation.3">
                  <p:embed/>
                </p:oleObj>
              </mc:Choice>
              <mc:Fallback>
                <p:oleObj name="Equation" r:id="rId5" imgW="660400" imgH="317500" progId="Equation.3">
                  <p:embed/>
                  <p:pic>
                    <p:nvPicPr>
                      <p:cNvPr id="5" name="Object 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871788" y="3429000"/>
                        <a:ext cx="1395412" cy="673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74718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AdaBoost</a:t>
            </a:r>
            <a:r>
              <a:rPr lang="en-US" dirty="0" smtClean="0"/>
              <a:t>: train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for </a:t>
            </a:r>
            <a:r>
              <a:rPr lang="en-US" dirty="0" smtClean="0"/>
              <a:t>k = 1 to </a:t>
            </a:r>
            <a:r>
              <a:rPr lang="en-US" i="1" dirty="0" smtClean="0"/>
              <a:t>iterations</a:t>
            </a:r>
            <a:r>
              <a:rPr lang="en-US" dirty="0" smtClean="0"/>
              <a:t>:</a:t>
            </a:r>
            <a:endParaRPr lang="en-US" dirty="0"/>
          </a:p>
          <a:p>
            <a:pPr marL="777240" lvl="1" indent="-457200">
              <a:buFontTx/>
              <a:buChar char="-"/>
            </a:pPr>
            <a:r>
              <a:rPr lang="en-US" dirty="0" err="1" smtClean="0"/>
              <a:t>classifier</a:t>
            </a:r>
            <a:r>
              <a:rPr lang="en-US" baseline="-25000" dirty="0" err="1"/>
              <a:t>k</a:t>
            </a:r>
            <a:r>
              <a:rPr lang="en-US" dirty="0" smtClean="0"/>
              <a:t> = learn </a:t>
            </a:r>
            <a:r>
              <a:rPr lang="en-US" dirty="0"/>
              <a:t>a weak </a:t>
            </a:r>
            <a:r>
              <a:rPr lang="en-US" dirty="0" smtClean="0"/>
              <a:t>classifier based on weights</a:t>
            </a:r>
          </a:p>
          <a:p>
            <a:pPr marL="777240" lvl="1" indent="-457200">
              <a:buFontTx/>
              <a:buChar char="-"/>
            </a:pPr>
            <a:r>
              <a:rPr lang="en-US" dirty="0" smtClean="0"/>
              <a:t>calculate weighted error for this classifier</a:t>
            </a:r>
          </a:p>
          <a:p>
            <a:pPr marL="777240" lvl="1" indent="-457200">
              <a:buFontTx/>
              <a:buChar char="-"/>
            </a:pPr>
            <a:endParaRPr lang="en-US" dirty="0"/>
          </a:p>
          <a:p>
            <a:pPr marL="777240" lvl="1" indent="-457200">
              <a:buFontTx/>
              <a:buChar char="-"/>
            </a:pPr>
            <a:endParaRPr lang="en-US" dirty="0" smtClean="0"/>
          </a:p>
          <a:p>
            <a:pPr marL="777240" lvl="1" indent="-457200">
              <a:buFontTx/>
              <a:buChar char="-"/>
            </a:pPr>
            <a:r>
              <a:rPr lang="en-US" dirty="0" smtClean="0"/>
              <a:t>calculate “score” for this classifier:</a:t>
            </a:r>
          </a:p>
          <a:p>
            <a:pPr marL="594360" lvl="2" indent="0">
              <a:buNone/>
            </a:pPr>
            <a:endParaRPr lang="en-US" dirty="0" smtClean="0"/>
          </a:p>
          <a:p>
            <a:pPr marL="594360" lvl="2" indent="0">
              <a:buNone/>
            </a:pPr>
            <a:endParaRPr lang="en-US" dirty="0"/>
          </a:p>
          <a:p>
            <a:pPr marL="777240" lvl="1" indent="-457200">
              <a:buFontTx/>
              <a:buChar char="-"/>
            </a:pPr>
            <a:r>
              <a:rPr lang="en-US" dirty="0"/>
              <a:t>change the example </a:t>
            </a:r>
            <a:r>
              <a:rPr lang="en-US" dirty="0" smtClean="0"/>
              <a:t>weights</a:t>
            </a:r>
          </a:p>
          <a:p>
            <a:pPr marL="320040" lvl="1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/>
          </p:nvPr>
        </p:nvGraphicFramePr>
        <p:xfrm>
          <a:off x="2024063" y="4419600"/>
          <a:ext cx="2305050" cy="1019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8608" name="Equation" r:id="rId3" imgW="1092200" imgH="482600" progId="Equation.3">
                  <p:embed/>
                </p:oleObj>
              </mc:Choice>
              <mc:Fallback>
                <p:oleObj name="Equation" r:id="rId3" imgW="1092200" imgH="482600" progId="Equation.3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24063" y="4419600"/>
                        <a:ext cx="2305050" cy="10191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/>
          </p:nvPr>
        </p:nvGraphicFramePr>
        <p:xfrm>
          <a:off x="2109788" y="3138488"/>
          <a:ext cx="4826000" cy="671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8609" name="Equation" r:id="rId5" imgW="2286000" imgH="317500" progId="Equation.3">
                  <p:embed/>
                </p:oleObj>
              </mc:Choice>
              <mc:Fallback>
                <p:oleObj name="Equation" r:id="rId5" imgW="2286000" imgH="317500" progId="Equation.3">
                  <p:embed/>
                  <p:pic>
                    <p:nvPicPr>
                      <p:cNvPr id="5" name="Object 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09788" y="3138488"/>
                        <a:ext cx="4826000" cy="6715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2074863" y="5786438"/>
          <a:ext cx="5443537" cy="833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8610" name="Equation" r:id="rId7" imgW="2578100" imgH="393700" progId="Equation.3">
                  <p:embed/>
                </p:oleObj>
              </mc:Choice>
              <mc:Fallback>
                <p:oleObj name="Equation" r:id="rId7" imgW="2578100" imgH="393700" progId="Equation.3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074863" y="5786438"/>
                        <a:ext cx="5443537" cy="8334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35381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Priors</a:t>
            </a:r>
            <a:endParaRPr lang="en-US" dirty="0"/>
          </a:p>
        </p:txBody>
      </p:sp>
      <p:graphicFrame>
        <p:nvGraphicFramePr>
          <p:cNvPr id="5" name="Content Placeholder 3"/>
          <p:cNvGraphicFramePr>
            <a:graphicFrameLocks noChangeAspect="1"/>
          </p:cNvGraphicFramePr>
          <p:nvPr>
            <p:extLst/>
          </p:nvPr>
        </p:nvGraphicFramePr>
        <p:xfrm>
          <a:off x="2302455" y="3694124"/>
          <a:ext cx="4002088" cy="503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0479" name="Equation" r:id="rId4" imgW="1714500" imgH="215900" progId="Equation.3">
                  <p:embed/>
                </p:oleObj>
              </mc:Choice>
              <mc:Fallback>
                <p:oleObj name="Equation" r:id="rId4" imgW="1714500" imgH="215900" progId="Equation.3">
                  <p:embed/>
                  <p:pic>
                    <p:nvPicPr>
                      <p:cNvPr id="5" name="Content Placeholder 3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302455" y="3694124"/>
                        <a:ext cx="4002088" cy="5032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407899" y="1846335"/>
            <a:ext cx="2895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likelihood of the data under the model</a:t>
            </a:r>
            <a:endParaRPr lang="en-US" sz="2000" dirty="0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3084299" y="2643664"/>
            <a:ext cx="1411501" cy="1002268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000562" y="1846335"/>
            <a:ext cx="38779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probability of different parameters,</a:t>
            </a:r>
          </a:p>
          <a:p>
            <a:r>
              <a:rPr lang="en-US" sz="2000" dirty="0" smtClean="0"/>
              <a:t>call the </a:t>
            </a:r>
            <a:r>
              <a:rPr lang="en-US" sz="2000" dirty="0" smtClean="0">
                <a:solidFill>
                  <a:srgbClr val="FF6600"/>
                </a:solidFill>
              </a:rPr>
              <a:t>prior</a:t>
            </a:r>
            <a:endParaRPr lang="en-US" sz="2000" dirty="0">
              <a:solidFill>
                <a:srgbClr val="FF6600"/>
              </a:solidFill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6056099" y="2489776"/>
            <a:ext cx="762000" cy="1156156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07478" y="4860211"/>
            <a:ext cx="839204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en-US" sz="2800" dirty="0" smtClean="0">
                <a:solidFill>
                  <a:srgbClr val="0000FF"/>
                </a:solidFill>
              </a:rPr>
              <a:t>Assumes a </a:t>
            </a:r>
            <a:r>
              <a:rPr lang="en-US" sz="2800" dirty="0" smtClean="0">
                <a:solidFill>
                  <a:srgbClr val="FF6600"/>
                </a:solidFill>
              </a:rPr>
              <a:t>uniform prior</a:t>
            </a:r>
            <a:r>
              <a:rPr lang="en-US" sz="2800" dirty="0" smtClean="0">
                <a:solidFill>
                  <a:srgbClr val="0000FF"/>
                </a:solidFill>
              </a:rPr>
              <a:t>, i.e. all </a:t>
            </a:r>
            <a:r>
              <a:rPr lang="en-US" sz="2800" dirty="0" err="1" smtClean="0">
                <a:solidFill>
                  <a:srgbClr val="0000FF"/>
                </a:solidFill>
              </a:rPr>
              <a:t>Θ</a:t>
            </a:r>
            <a:r>
              <a:rPr lang="en-US" sz="2800" dirty="0" smtClean="0">
                <a:solidFill>
                  <a:srgbClr val="0000FF"/>
                </a:solidFill>
              </a:rPr>
              <a:t> are equally likely!</a:t>
            </a:r>
          </a:p>
          <a:p>
            <a:pPr marL="457200" indent="-457200">
              <a:buFontTx/>
              <a:buChar char="-"/>
            </a:pPr>
            <a:r>
              <a:rPr lang="en-US" sz="2800" dirty="0" smtClean="0">
                <a:solidFill>
                  <a:srgbClr val="0000FF"/>
                </a:solidFill>
              </a:rPr>
              <a:t>Relies solely on the likelihood</a:t>
            </a:r>
          </a:p>
        </p:txBody>
      </p:sp>
    </p:spTree>
    <p:extLst>
      <p:ext uri="{BB962C8B-B14F-4D97-AF65-F5344CB8AC3E}">
        <p14:creationId xmlns:p14="http://schemas.microsoft.com/office/powerpoint/2010/main" val="1406268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AdaBoost</a:t>
            </a:r>
            <a:r>
              <a:rPr lang="en-US" dirty="0" smtClean="0"/>
              <a:t>: train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707356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 err="1" smtClean="0"/>
              <a:t>classifier</a:t>
            </a:r>
            <a:r>
              <a:rPr lang="en-US" baseline="-25000" dirty="0" err="1" smtClean="0"/>
              <a:t>k</a:t>
            </a:r>
            <a:r>
              <a:rPr lang="en-US" dirty="0" smtClean="0"/>
              <a:t> = learn </a:t>
            </a:r>
            <a:r>
              <a:rPr lang="en-US" dirty="0"/>
              <a:t>a weak </a:t>
            </a:r>
            <a:r>
              <a:rPr lang="en-US" dirty="0" smtClean="0"/>
              <a:t>classifier based on weights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weighted error for this classifier is:</a:t>
            </a: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/>
          </p:nvPr>
        </p:nvGraphicFramePr>
        <p:xfrm>
          <a:off x="3036888" y="3643313"/>
          <a:ext cx="4826000" cy="671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612" name="Equation" r:id="rId3" imgW="2286000" imgH="317500" progId="Equation.3">
                  <p:embed/>
                </p:oleObj>
              </mc:Choice>
              <mc:Fallback>
                <p:oleObj name="Equation" r:id="rId3" imgW="2286000" imgH="317500" progId="Equation.3">
                  <p:embed/>
                  <p:pic>
                    <p:nvPicPr>
                      <p:cNvPr id="5" name="Object 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036888" y="3643313"/>
                        <a:ext cx="4826000" cy="6715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3963988" y="4876800"/>
            <a:ext cx="30514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What does this say?</a:t>
            </a:r>
            <a:endParaRPr 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1384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AdaBoost</a:t>
            </a:r>
            <a:r>
              <a:rPr lang="en-US" dirty="0" smtClean="0"/>
              <a:t>: train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707356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 err="1" smtClean="0"/>
              <a:t>classifier</a:t>
            </a:r>
            <a:r>
              <a:rPr lang="en-US" baseline="-25000" dirty="0" err="1" smtClean="0"/>
              <a:t>k</a:t>
            </a:r>
            <a:r>
              <a:rPr lang="en-US" dirty="0" smtClean="0"/>
              <a:t> = learn </a:t>
            </a:r>
            <a:r>
              <a:rPr lang="en-US" dirty="0"/>
              <a:t>a weak </a:t>
            </a:r>
            <a:r>
              <a:rPr lang="en-US" dirty="0" smtClean="0"/>
              <a:t>classifier based on weights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weighted error for this classifier is: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059757" y="4338935"/>
            <a:ext cx="14061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6600"/>
                </a:solidFill>
              </a:rPr>
              <a:t>prediction</a:t>
            </a:r>
            <a:endParaRPr lang="en-US" sz="2400" dirty="0">
              <a:solidFill>
                <a:srgbClr val="FF6600"/>
              </a:solidFill>
            </a:endParaRPr>
          </a:p>
        </p:txBody>
      </p:sp>
      <p:sp>
        <p:nvSpPr>
          <p:cNvPr id="6" name="Left Brace 5"/>
          <p:cNvSpPr/>
          <p:nvPr/>
        </p:nvSpPr>
        <p:spPr>
          <a:xfrm rot="16200000">
            <a:off x="6646761" y="3429000"/>
            <a:ext cx="266700" cy="1676400"/>
          </a:xfrm>
          <a:prstGeom prst="leftBrac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Left Brace 7"/>
          <p:cNvSpPr/>
          <p:nvPr/>
        </p:nvSpPr>
        <p:spPr>
          <a:xfrm rot="16200000">
            <a:off x="6188767" y="3372644"/>
            <a:ext cx="266700" cy="3046412"/>
          </a:xfrm>
          <a:prstGeom prst="leftBrac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566998" y="5053123"/>
            <a:ext cx="39674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6600"/>
                </a:solidFill>
              </a:rPr>
              <a:t>did we get the example wrong</a:t>
            </a:r>
            <a:endParaRPr lang="en-US" sz="2400" dirty="0">
              <a:solidFill>
                <a:srgbClr val="FF6600"/>
              </a:solidFill>
            </a:endParaRPr>
          </a:p>
        </p:txBody>
      </p:sp>
      <p:sp>
        <p:nvSpPr>
          <p:cNvPr id="10" name="Left Brace 9"/>
          <p:cNvSpPr/>
          <p:nvPr/>
        </p:nvSpPr>
        <p:spPr>
          <a:xfrm rot="16200000">
            <a:off x="5496314" y="3440603"/>
            <a:ext cx="434788" cy="4571206"/>
          </a:xfrm>
          <a:prstGeom prst="leftBrac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3503511" y="6019800"/>
            <a:ext cx="46157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6600"/>
                </a:solidFill>
              </a:rPr>
              <a:t>weighted sum of the errors/mistakes</a:t>
            </a:r>
            <a:endParaRPr lang="en-US" sz="2400" dirty="0">
              <a:solidFill>
                <a:srgbClr val="FF66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45036" y="4400550"/>
            <a:ext cx="25564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What is the range of possible values?</a:t>
            </a:r>
            <a:endParaRPr lang="en-US" sz="2400" dirty="0">
              <a:solidFill>
                <a:srgbClr val="FF0000"/>
              </a:solidFill>
            </a:endParaRPr>
          </a:p>
        </p:txBody>
      </p:sp>
      <p:graphicFrame>
        <p:nvGraphicFramePr>
          <p:cNvPr id="13" name="Object 12"/>
          <p:cNvGraphicFramePr>
            <a:graphicFrameLocks noChangeAspect="1"/>
          </p:cNvGraphicFramePr>
          <p:nvPr>
            <p:extLst/>
          </p:nvPr>
        </p:nvGraphicFramePr>
        <p:xfrm>
          <a:off x="3036888" y="3643313"/>
          <a:ext cx="4826000" cy="671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636" name="Equation" r:id="rId3" imgW="2286000" imgH="317500" progId="Equation.3">
                  <p:embed/>
                </p:oleObj>
              </mc:Choice>
              <mc:Fallback>
                <p:oleObj name="Equation" r:id="rId3" imgW="2286000" imgH="317500" progId="Equation.3">
                  <p:embed/>
                  <p:pic>
                    <p:nvPicPr>
                      <p:cNvPr id="13" name="Object 1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036888" y="3643313"/>
                        <a:ext cx="4826000" cy="6715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06516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AdaBoost</a:t>
            </a:r>
            <a:r>
              <a:rPr lang="en-US" dirty="0" smtClean="0"/>
              <a:t>: train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707356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 err="1" smtClean="0"/>
              <a:t>classifier</a:t>
            </a:r>
            <a:r>
              <a:rPr lang="en-US" baseline="-25000" dirty="0" err="1" smtClean="0"/>
              <a:t>k</a:t>
            </a:r>
            <a:r>
              <a:rPr lang="en-US" dirty="0" smtClean="0"/>
              <a:t> = learn </a:t>
            </a:r>
            <a:r>
              <a:rPr lang="en-US" dirty="0"/>
              <a:t>a weak </a:t>
            </a:r>
            <a:r>
              <a:rPr lang="en-US" dirty="0" smtClean="0"/>
              <a:t>classifier based on weights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weighted error for this classifier is: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059757" y="4338935"/>
            <a:ext cx="14061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6600"/>
                </a:solidFill>
              </a:rPr>
              <a:t>prediction</a:t>
            </a:r>
            <a:endParaRPr lang="en-US" sz="2400" dirty="0">
              <a:solidFill>
                <a:srgbClr val="FF6600"/>
              </a:solidFill>
            </a:endParaRPr>
          </a:p>
        </p:txBody>
      </p:sp>
      <p:sp>
        <p:nvSpPr>
          <p:cNvPr id="6" name="Left Brace 5"/>
          <p:cNvSpPr/>
          <p:nvPr/>
        </p:nvSpPr>
        <p:spPr>
          <a:xfrm rot="16200000">
            <a:off x="6646761" y="3429000"/>
            <a:ext cx="266700" cy="1676400"/>
          </a:xfrm>
          <a:prstGeom prst="leftBrac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Left Brace 7"/>
          <p:cNvSpPr/>
          <p:nvPr/>
        </p:nvSpPr>
        <p:spPr>
          <a:xfrm rot="16200000">
            <a:off x="6188767" y="3372644"/>
            <a:ext cx="266700" cy="3046412"/>
          </a:xfrm>
          <a:prstGeom prst="leftBrac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570311" y="5053123"/>
            <a:ext cx="39674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6600"/>
                </a:solidFill>
              </a:rPr>
              <a:t>did we get the example wrong</a:t>
            </a:r>
            <a:endParaRPr lang="en-US" sz="2400" dirty="0">
              <a:solidFill>
                <a:srgbClr val="FF6600"/>
              </a:solidFill>
            </a:endParaRPr>
          </a:p>
        </p:txBody>
      </p:sp>
      <p:sp>
        <p:nvSpPr>
          <p:cNvPr id="10" name="Left Brace 9"/>
          <p:cNvSpPr/>
          <p:nvPr/>
        </p:nvSpPr>
        <p:spPr>
          <a:xfrm rot="16200000">
            <a:off x="5496314" y="3440603"/>
            <a:ext cx="434788" cy="4571206"/>
          </a:xfrm>
          <a:prstGeom prst="leftBrac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3503511" y="6019800"/>
            <a:ext cx="46157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6600"/>
                </a:solidFill>
              </a:rPr>
              <a:t>weighted sum of the errors/mistakes</a:t>
            </a:r>
            <a:endParaRPr lang="en-US" sz="2400" dirty="0">
              <a:solidFill>
                <a:srgbClr val="FF66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45036" y="4400550"/>
            <a:ext cx="255643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Between 0, if we get all examples right, and 1, if we get them all wrong</a:t>
            </a:r>
            <a:endParaRPr lang="en-US" sz="2400" dirty="0">
              <a:solidFill>
                <a:srgbClr val="0000FF"/>
              </a:solidFill>
            </a:endParaRPr>
          </a:p>
        </p:txBody>
      </p:sp>
      <p:graphicFrame>
        <p:nvGraphicFramePr>
          <p:cNvPr id="13" name="Object 12"/>
          <p:cNvGraphicFramePr>
            <a:graphicFrameLocks noChangeAspect="1"/>
          </p:cNvGraphicFramePr>
          <p:nvPr>
            <p:extLst/>
          </p:nvPr>
        </p:nvGraphicFramePr>
        <p:xfrm>
          <a:off x="3036888" y="3643313"/>
          <a:ext cx="4826000" cy="671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660" name="Equation" r:id="rId3" imgW="2286000" imgH="317500" progId="Equation.3">
                  <p:embed/>
                </p:oleObj>
              </mc:Choice>
              <mc:Fallback>
                <p:oleObj name="Equation" r:id="rId3" imgW="2286000" imgH="317500" progId="Equation.3">
                  <p:embed/>
                  <p:pic>
                    <p:nvPicPr>
                      <p:cNvPr id="13" name="Object 1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036888" y="3643313"/>
                        <a:ext cx="4826000" cy="6715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95045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AdaBoost</a:t>
            </a:r>
            <a:r>
              <a:rPr lang="en-US" dirty="0" smtClean="0"/>
              <a:t>: train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 smtClean="0"/>
              <a:t>classifier</a:t>
            </a:r>
            <a:r>
              <a:rPr lang="en-US" baseline="-25000" dirty="0" err="1" smtClean="0"/>
              <a:t>k</a:t>
            </a:r>
            <a:r>
              <a:rPr lang="en-US" dirty="0" smtClean="0"/>
              <a:t> = learn </a:t>
            </a:r>
            <a:r>
              <a:rPr lang="en-US" dirty="0"/>
              <a:t>a weak </a:t>
            </a:r>
            <a:r>
              <a:rPr lang="en-US" dirty="0" smtClean="0"/>
              <a:t>classifier based on weights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“score” or weight for this classifier is: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/>
          </p:nvPr>
        </p:nvGraphicFramePr>
        <p:xfrm>
          <a:off x="2909888" y="3362325"/>
          <a:ext cx="2305050" cy="1019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684" name="Equation" r:id="rId3" imgW="1092200" imgH="482600" progId="Equation.3">
                  <p:embed/>
                </p:oleObj>
              </mc:Choice>
              <mc:Fallback>
                <p:oleObj name="Equation" r:id="rId3" imgW="1092200" imgH="482600" progId="Equation.3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909888" y="3362325"/>
                        <a:ext cx="2305050" cy="10191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243107" y="5013689"/>
            <a:ext cx="6858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What does this look like (specifically for errors between 0 and 1)?</a:t>
            </a:r>
            <a:endParaRPr 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2920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AdaBoost</a:t>
            </a:r>
            <a:r>
              <a:rPr lang="en-US" dirty="0" smtClean="0"/>
              <a:t>: train</a:t>
            </a: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/>
          </p:nvPr>
        </p:nvGraphicFramePr>
        <p:xfrm>
          <a:off x="6705600" y="2847975"/>
          <a:ext cx="2306637" cy="1019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3708" name="Equation" r:id="rId3" imgW="1092200" imgH="482600" progId="Equation.3">
                  <p:embed/>
                </p:oleObj>
              </mc:Choice>
              <mc:Fallback>
                <p:oleObj name="Equation" r:id="rId3" imgW="1092200" imgH="482600" progId="Equation.3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705600" y="2847975"/>
                        <a:ext cx="2306637" cy="10191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983876" y="5522831"/>
            <a:ext cx="28135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400" dirty="0" smtClean="0">
                <a:solidFill>
                  <a:srgbClr val="0000FF"/>
                </a:solidFill>
              </a:rPr>
              <a:t>ranges from 1 to -1</a:t>
            </a:r>
          </a:p>
          <a:p>
            <a:pPr marL="285750" indent="-285750">
              <a:buFontTx/>
              <a:buChar char="-"/>
            </a:pPr>
            <a:r>
              <a:rPr lang="en-US" sz="2400" dirty="0" smtClean="0">
                <a:solidFill>
                  <a:srgbClr val="0000FF"/>
                </a:solidFill>
              </a:rPr>
              <a:t>errors of 50% = 0</a:t>
            </a:r>
            <a:endParaRPr lang="en-US" sz="2400" dirty="0">
              <a:solidFill>
                <a:srgbClr val="0000FF"/>
              </a:solidFill>
            </a:endParaRPr>
          </a:p>
        </p:txBody>
      </p:sp>
      <p:graphicFrame>
        <p:nvGraphicFramePr>
          <p:cNvPr id="7" name="Chart 6"/>
          <p:cNvGraphicFramePr>
            <a:graphicFrameLocks/>
          </p:cNvGraphicFramePr>
          <p:nvPr>
            <p:extLst/>
          </p:nvPr>
        </p:nvGraphicFramePr>
        <p:xfrm>
          <a:off x="612648" y="1838324"/>
          <a:ext cx="5940552" cy="36480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1612654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AdaBoost</a:t>
            </a:r>
            <a:r>
              <a:rPr lang="en-US" dirty="0" smtClean="0"/>
              <a:t>: classify</a:t>
            </a: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/>
          </p:nvPr>
        </p:nvGraphicFramePr>
        <p:xfrm>
          <a:off x="1447800" y="2590800"/>
          <a:ext cx="5549900" cy="1020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4732" name="Equation" r:id="rId3" imgW="2628900" imgH="482600" progId="Equation.3">
                  <p:embed/>
                </p:oleObj>
              </mc:Choice>
              <mc:Fallback>
                <p:oleObj name="Equation" r:id="rId3" imgW="2628900" imgH="482600" progId="Equation.3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447800" y="2590800"/>
                        <a:ext cx="5549900" cy="10207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2743200" y="4232082"/>
            <a:ext cx="327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What does this do?</a:t>
            </a:r>
            <a:endParaRPr 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4753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AdaBoost</a:t>
            </a:r>
            <a:r>
              <a:rPr lang="en-US" dirty="0" smtClean="0"/>
              <a:t>: classify</a:t>
            </a: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/>
          </p:nvPr>
        </p:nvGraphicFramePr>
        <p:xfrm>
          <a:off x="1447800" y="2590800"/>
          <a:ext cx="5549900" cy="1020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5756" name="Equation" r:id="rId3" imgW="2628900" imgH="482600" progId="Equation.3">
                  <p:embed/>
                </p:oleObj>
              </mc:Choice>
              <mc:Fallback>
                <p:oleObj name="Equation" r:id="rId3" imgW="2628900" imgH="482600" progId="Equation.3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447800" y="2590800"/>
                        <a:ext cx="5549900" cy="10207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676400" y="4243291"/>
            <a:ext cx="708964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0000FF"/>
                </a:solidFill>
              </a:rPr>
              <a:t>The weighted vote of the learned classifiers weighted by α(</a:t>
            </a:r>
            <a:r>
              <a:rPr lang="en-US" sz="2800" dirty="0">
                <a:solidFill>
                  <a:srgbClr val="0000FF"/>
                </a:solidFill>
              </a:rPr>
              <a:t>remember </a:t>
            </a:r>
            <a:r>
              <a:rPr lang="en-US" sz="2800" dirty="0" smtClean="0">
                <a:solidFill>
                  <a:srgbClr val="0000FF"/>
                </a:solidFill>
              </a:rPr>
              <a:t>αvaries from 1 to -1 training error)</a:t>
            </a:r>
          </a:p>
          <a:p>
            <a:endParaRPr lang="en-US" sz="2800" dirty="0">
              <a:solidFill>
                <a:srgbClr val="0000FF"/>
              </a:solidFill>
            </a:endParaRPr>
          </a:p>
          <a:p>
            <a:r>
              <a:rPr lang="en-US" sz="2800" dirty="0" smtClean="0">
                <a:solidFill>
                  <a:srgbClr val="FF0000"/>
                </a:solidFill>
              </a:rPr>
              <a:t>What happens if a classifier has error &gt;50%</a:t>
            </a:r>
          </a:p>
        </p:txBody>
      </p:sp>
    </p:spTree>
    <p:extLst>
      <p:ext uri="{BB962C8B-B14F-4D97-AF65-F5344CB8AC3E}">
        <p14:creationId xmlns:p14="http://schemas.microsoft.com/office/powerpoint/2010/main" val="1612630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AdaBoost</a:t>
            </a:r>
            <a:r>
              <a:rPr lang="en-US" dirty="0" smtClean="0"/>
              <a:t>: classify</a:t>
            </a: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/>
          </p:nvPr>
        </p:nvGraphicFramePr>
        <p:xfrm>
          <a:off x="1447800" y="2590800"/>
          <a:ext cx="5549900" cy="1020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6780" name="Equation" r:id="rId3" imgW="2628900" imgH="482600" progId="Equation.3">
                  <p:embed/>
                </p:oleObj>
              </mc:Choice>
              <mc:Fallback>
                <p:oleObj name="Equation" r:id="rId3" imgW="2628900" imgH="482600" progId="Equation.3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447800" y="2590800"/>
                        <a:ext cx="5549900" cy="10207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676400" y="4243291"/>
            <a:ext cx="708964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0000FF"/>
                </a:solidFill>
              </a:rPr>
              <a:t>The weighted vote of the learned classifiers weighted by α(</a:t>
            </a:r>
            <a:r>
              <a:rPr lang="en-US" sz="2800" dirty="0">
                <a:solidFill>
                  <a:srgbClr val="0000FF"/>
                </a:solidFill>
              </a:rPr>
              <a:t>remember </a:t>
            </a:r>
            <a:r>
              <a:rPr lang="en-US" sz="2800" dirty="0" smtClean="0">
                <a:solidFill>
                  <a:srgbClr val="0000FF"/>
                </a:solidFill>
              </a:rPr>
              <a:t>αvaries from 1 to -1 training error)</a:t>
            </a:r>
          </a:p>
          <a:p>
            <a:endParaRPr lang="en-US" sz="2800" dirty="0">
              <a:solidFill>
                <a:srgbClr val="0000FF"/>
              </a:solidFill>
            </a:endParaRPr>
          </a:p>
          <a:p>
            <a:r>
              <a:rPr lang="en-US" sz="2800" dirty="0" smtClean="0">
                <a:solidFill>
                  <a:srgbClr val="0000FF"/>
                </a:solidFill>
              </a:rPr>
              <a:t>We actually vote the opposite!</a:t>
            </a:r>
          </a:p>
        </p:txBody>
      </p:sp>
    </p:spTree>
    <p:extLst>
      <p:ext uri="{BB962C8B-B14F-4D97-AF65-F5344CB8AC3E}">
        <p14:creationId xmlns:p14="http://schemas.microsoft.com/office/powerpoint/2010/main" val="1999512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AdaBoost</a:t>
            </a:r>
            <a:r>
              <a:rPr lang="en-US" dirty="0" smtClean="0"/>
              <a:t>: train, updating the weights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68580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update </a:t>
            </a:r>
            <a:r>
              <a:rPr lang="en-US" dirty="0"/>
              <a:t>the example </a:t>
            </a:r>
            <a:r>
              <a:rPr lang="en-US" dirty="0" smtClean="0"/>
              <a:t>weights</a:t>
            </a:r>
          </a:p>
          <a:p>
            <a:pPr marL="320040" lvl="1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1554163" y="2214563"/>
          <a:ext cx="5440362" cy="833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7824" name="Equation" r:id="rId3" imgW="2578100" imgH="393700" progId="Equation.3">
                  <p:embed/>
                </p:oleObj>
              </mc:Choice>
              <mc:Fallback>
                <p:oleObj name="Equation" r:id="rId3" imgW="2578100" imgH="393700" progId="Equation.3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54163" y="2214563"/>
                        <a:ext cx="5440362" cy="8334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762000" y="3276600"/>
            <a:ext cx="40120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Remember, we want to enforce:</a:t>
            </a:r>
            <a:endParaRPr lang="en-US" sz="2400" dirty="0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/>
          </p:nvPr>
        </p:nvGraphicFramePr>
        <p:xfrm>
          <a:off x="1450882" y="4343400"/>
          <a:ext cx="1395412" cy="67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7825" name="Equation" r:id="rId5" imgW="660400" imgH="317500" progId="Equation.3">
                  <p:embed/>
                </p:oleObj>
              </mc:Choice>
              <mc:Fallback>
                <p:oleObj name="Equation" r:id="rId5" imgW="660400" imgH="317500" progId="Equation.3">
                  <p:embed/>
                  <p:pic>
                    <p:nvPicPr>
                      <p:cNvPr id="8" name="Object 7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450882" y="4343400"/>
                        <a:ext cx="1395412" cy="673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/>
          </p:nvPr>
        </p:nvGraphicFramePr>
        <p:xfrm>
          <a:off x="1503363" y="3886200"/>
          <a:ext cx="858837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7826" name="Equation" r:id="rId7" imgW="406400" imgH="215900" progId="Equation.3">
                  <p:embed/>
                </p:oleObj>
              </mc:Choice>
              <mc:Fallback>
                <p:oleObj name="Equation" r:id="rId7" imgW="406400" imgH="215900" progId="Equation.3">
                  <p:embed/>
                  <p:pic>
                    <p:nvPicPr>
                      <p:cNvPr id="9" name="Object 8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503363" y="3886200"/>
                        <a:ext cx="858837" cy="457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1536186" y="5181600"/>
            <a:ext cx="666555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0000FF"/>
                </a:solidFill>
              </a:rPr>
              <a:t>Z is called </a:t>
            </a:r>
            <a:r>
              <a:rPr lang="en-US" sz="2800" dirty="0">
                <a:solidFill>
                  <a:srgbClr val="0000FF"/>
                </a:solidFill>
              </a:rPr>
              <a:t>the </a:t>
            </a:r>
            <a:r>
              <a:rPr lang="en-US" sz="2800" dirty="0">
                <a:solidFill>
                  <a:srgbClr val="FF6600"/>
                </a:solidFill>
              </a:rPr>
              <a:t>normalizing </a:t>
            </a:r>
            <a:r>
              <a:rPr lang="en-US" sz="2800" dirty="0" smtClean="0">
                <a:solidFill>
                  <a:srgbClr val="FF6600"/>
                </a:solidFill>
              </a:rPr>
              <a:t>constant</a:t>
            </a:r>
            <a:r>
              <a:rPr lang="en-US" sz="2800" dirty="0">
                <a:solidFill>
                  <a:srgbClr val="FF6600"/>
                </a:solidFill>
              </a:rPr>
              <a:t>.</a:t>
            </a:r>
            <a:r>
              <a:rPr lang="en-US" sz="2800" dirty="0" smtClean="0">
                <a:solidFill>
                  <a:srgbClr val="FF6600"/>
                </a:solidFill>
              </a:rPr>
              <a:t> </a:t>
            </a:r>
            <a:r>
              <a:rPr lang="en-US" sz="2800" dirty="0" smtClean="0">
                <a:solidFill>
                  <a:srgbClr val="0000FF"/>
                </a:solidFill>
              </a:rPr>
              <a:t>It is used to make sure that the weights sum to 1</a:t>
            </a:r>
            <a:endParaRPr lang="en-US" sz="2800" dirty="0">
              <a:solidFill>
                <a:srgbClr val="0000FF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667000" y="6221321"/>
            <a:ext cx="24914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What should it be?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059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AdaBoost</a:t>
            </a:r>
            <a:r>
              <a:rPr lang="en-US" dirty="0" smtClean="0"/>
              <a:t>: train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68580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update </a:t>
            </a:r>
            <a:r>
              <a:rPr lang="en-US" dirty="0"/>
              <a:t>the example </a:t>
            </a:r>
            <a:r>
              <a:rPr lang="en-US" dirty="0" smtClean="0"/>
              <a:t>weights</a:t>
            </a:r>
          </a:p>
          <a:p>
            <a:pPr marL="320040" lvl="1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1554163" y="2214563"/>
          <a:ext cx="5440362" cy="833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8858" name="Equation" r:id="rId3" imgW="2578100" imgH="393700" progId="Equation.3">
                  <p:embed/>
                </p:oleObj>
              </mc:Choice>
              <mc:Fallback>
                <p:oleObj name="Equation" r:id="rId3" imgW="2578100" imgH="393700" progId="Equation.3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54163" y="2214563"/>
                        <a:ext cx="5440362" cy="8334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762000" y="3276600"/>
            <a:ext cx="40120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Remember, we want to enforce:</a:t>
            </a:r>
            <a:endParaRPr lang="en-US" sz="2400" dirty="0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/>
          </p:nvPr>
        </p:nvGraphicFramePr>
        <p:xfrm>
          <a:off x="1450882" y="4343400"/>
          <a:ext cx="1395412" cy="67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8859" name="Equation" r:id="rId5" imgW="660400" imgH="317500" progId="Equation.3">
                  <p:embed/>
                </p:oleObj>
              </mc:Choice>
              <mc:Fallback>
                <p:oleObj name="Equation" r:id="rId5" imgW="660400" imgH="317500" progId="Equation.3">
                  <p:embed/>
                  <p:pic>
                    <p:nvPicPr>
                      <p:cNvPr id="8" name="Object 7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450882" y="4343400"/>
                        <a:ext cx="1395412" cy="673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/>
          </p:nvPr>
        </p:nvGraphicFramePr>
        <p:xfrm>
          <a:off x="1503363" y="3886200"/>
          <a:ext cx="858837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8860" name="Equation" r:id="rId7" imgW="406400" imgH="215900" progId="Equation.3">
                  <p:embed/>
                </p:oleObj>
              </mc:Choice>
              <mc:Fallback>
                <p:oleObj name="Equation" r:id="rId7" imgW="406400" imgH="215900" progId="Equation.3">
                  <p:embed/>
                  <p:pic>
                    <p:nvPicPr>
                      <p:cNvPr id="9" name="Object 8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503363" y="3886200"/>
                        <a:ext cx="858837" cy="457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914400" y="5184309"/>
            <a:ext cx="73152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6600"/>
                </a:solidFill>
              </a:rPr>
              <a:t>normalizing constant (i.e. the sum of the “new” </a:t>
            </a:r>
            <a:r>
              <a:rPr lang="en-US" sz="2800" dirty="0" err="1" smtClean="0">
                <a:solidFill>
                  <a:srgbClr val="FF6600"/>
                </a:solidFill>
              </a:rPr>
              <a:t>w</a:t>
            </a:r>
            <a:r>
              <a:rPr lang="en-US" sz="2800" baseline="-25000" dirty="0" err="1" smtClean="0">
                <a:solidFill>
                  <a:srgbClr val="FF6600"/>
                </a:solidFill>
              </a:rPr>
              <a:t>i</a:t>
            </a:r>
            <a:r>
              <a:rPr lang="en-US" sz="2800" dirty="0" smtClean="0">
                <a:solidFill>
                  <a:srgbClr val="FF6600"/>
                </a:solidFill>
              </a:rPr>
              <a:t>):</a:t>
            </a:r>
            <a:endParaRPr lang="en-US" sz="2800" dirty="0">
              <a:solidFill>
                <a:srgbClr val="FF6600"/>
              </a:solidFill>
            </a:endParaRPr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>
            <p:extLst/>
          </p:nvPr>
        </p:nvGraphicFramePr>
        <p:xfrm>
          <a:off x="1263650" y="5737225"/>
          <a:ext cx="5414963" cy="968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8861" name="Equation" r:id="rId9" imgW="2565400" imgH="457200" progId="Equation.3">
                  <p:embed/>
                </p:oleObj>
              </mc:Choice>
              <mc:Fallback>
                <p:oleObj name="Equation" r:id="rId9" imgW="2565400" imgH="457200" progId="Equation.3">
                  <p:embed/>
                  <p:pic>
                    <p:nvPicPr>
                      <p:cNvPr id="11" name="Object 10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263650" y="5737225"/>
                        <a:ext cx="5414963" cy="968375"/>
                      </a:xfrm>
                      <a:prstGeom prst="rect">
                        <a:avLst/>
                      </a:prstGeom>
                      <a:ln>
                        <a:solidFill>
                          <a:srgbClr val="0000FF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59975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better approach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ChangeAspect="1"/>
          </p:cNvGraphicFramePr>
          <p:nvPr>
            <p:extLst/>
          </p:nvPr>
        </p:nvGraphicFramePr>
        <p:xfrm>
          <a:off x="2057400" y="2057400"/>
          <a:ext cx="4002088" cy="503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1530" name="Equation" r:id="rId3" imgW="1714500" imgH="215900" progId="Equation.3">
                  <p:embed/>
                </p:oleObj>
              </mc:Choice>
              <mc:Fallback>
                <p:oleObj name="Equation" r:id="rId3" imgW="1714500" imgH="215900" progId="Equation.3">
                  <p:embed/>
                  <p:pic>
                    <p:nvPicPr>
                      <p:cNvPr id="4" name="Content Placeholder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57400" y="2057400"/>
                        <a:ext cx="4002088" cy="5032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2"/>
          <p:cNvGraphicFramePr>
            <a:graphicFrameLocks noChangeAspect="1"/>
          </p:cNvGraphicFramePr>
          <p:nvPr>
            <p:extLst/>
          </p:nvPr>
        </p:nvGraphicFramePr>
        <p:xfrm>
          <a:off x="304800" y="3733800"/>
          <a:ext cx="3257550" cy="847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1531" name="Equation" r:id="rId5" imgW="1752600" imgH="457200" progId="Equation.3">
                  <p:embed/>
                </p:oleObj>
              </mc:Choice>
              <mc:Fallback>
                <p:oleObj name="Equation" r:id="rId5" imgW="1752600" imgH="457200" progId="Equation.3">
                  <p:embed/>
                  <p:pic>
                    <p:nvPicPr>
                      <p:cNvPr id="5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" y="3733800"/>
                        <a:ext cx="3257550" cy="8477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" name="Straight Arrow Connector 6"/>
          <p:cNvCxnSpPr/>
          <p:nvPr/>
        </p:nvCxnSpPr>
        <p:spPr>
          <a:xfrm flipV="1">
            <a:off x="2286000" y="2560638"/>
            <a:ext cx="2209800" cy="1173162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 flipV="1">
            <a:off x="5600700" y="2560638"/>
            <a:ext cx="190500" cy="1173162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756437" y="4071840"/>
            <a:ext cx="37779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We can use any distribution we’d like</a:t>
            </a:r>
          </a:p>
          <a:p>
            <a:r>
              <a:rPr lang="en-US" dirty="0" smtClean="0"/>
              <a:t>This allows us to impart addition </a:t>
            </a:r>
            <a:r>
              <a:rPr lang="en-US" dirty="0" smtClean="0">
                <a:solidFill>
                  <a:srgbClr val="FF6600"/>
                </a:solidFill>
              </a:rPr>
              <a:t>bias</a:t>
            </a:r>
            <a:r>
              <a:rPr lang="en-US" dirty="0" smtClean="0"/>
              <a:t> into the model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1991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AdaBoost</a:t>
            </a:r>
            <a:r>
              <a:rPr lang="en-US" dirty="0" smtClean="0"/>
              <a:t>: train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68580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update </a:t>
            </a:r>
            <a:r>
              <a:rPr lang="en-US" dirty="0"/>
              <a:t>the example </a:t>
            </a:r>
            <a:r>
              <a:rPr lang="en-US" dirty="0" smtClean="0"/>
              <a:t>weights</a:t>
            </a:r>
          </a:p>
          <a:p>
            <a:pPr marL="320040" lvl="1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1554163" y="2214563"/>
          <a:ext cx="5440362" cy="833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9852" name="Equation" r:id="rId3" imgW="2578100" imgH="393700" progId="Equation.3">
                  <p:embed/>
                </p:oleObj>
              </mc:Choice>
              <mc:Fallback>
                <p:oleObj name="Equation" r:id="rId3" imgW="2578100" imgH="393700" progId="Equation.3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54163" y="2214563"/>
                        <a:ext cx="5440362" cy="8334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2514600" y="4142903"/>
            <a:ext cx="29390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What does this do?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962400" y="2438400"/>
            <a:ext cx="2667000" cy="457200"/>
          </a:xfrm>
          <a:prstGeom prst="rect">
            <a:avLst/>
          </a:prstGeom>
          <a:solidFill>
            <a:srgbClr val="FF0000">
              <a:alpha val="26000"/>
            </a:srgb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417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AdaBoost</a:t>
            </a:r>
            <a:r>
              <a:rPr lang="en-US" dirty="0" smtClean="0"/>
              <a:t>: train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68580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update </a:t>
            </a:r>
            <a:r>
              <a:rPr lang="en-US" dirty="0"/>
              <a:t>the example </a:t>
            </a:r>
            <a:r>
              <a:rPr lang="en-US" dirty="0" smtClean="0"/>
              <a:t>weights</a:t>
            </a:r>
          </a:p>
          <a:p>
            <a:pPr marL="320040" lvl="1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1554163" y="2214563"/>
          <a:ext cx="5440362" cy="833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876" name="Equation" r:id="rId3" imgW="2578100" imgH="393700" progId="Equation.3">
                  <p:embed/>
                </p:oleObj>
              </mc:Choice>
              <mc:Fallback>
                <p:oleObj name="Equation" r:id="rId3" imgW="2578100" imgH="393700" progId="Equation.3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54163" y="2214563"/>
                        <a:ext cx="5440362" cy="8334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4349007" y="3200400"/>
            <a:ext cx="25314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correct      positive</a:t>
            </a:r>
          </a:p>
          <a:p>
            <a:r>
              <a:rPr lang="en-US" sz="2400" dirty="0" smtClean="0">
                <a:solidFill>
                  <a:srgbClr val="0000FF"/>
                </a:solidFill>
              </a:rPr>
              <a:t>incorrect   negative</a:t>
            </a:r>
            <a:endParaRPr lang="en-US" sz="2400" dirty="0">
              <a:solidFill>
                <a:srgbClr val="0000FF"/>
              </a:solidFill>
            </a:endParaRPr>
          </a:p>
        </p:txBody>
      </p:sp>
      <p:sp>
        <p:nvSpPr>
          <p:cNvPr id="8" name="Left Brace 7"/>
          <p:cNvSpPr/>
          <p:nvPr/>
        </p:nvSpPr>
        <p:spPr>
          <a:xfrm rot="16200000">
            <a:off x="5193357" y="1893244"/>
            <a:ext cx="205088" cy="2514597"/>
          </a:xfrm>
          <a:prstGeom prst="leftBrac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eft Brace 10"/>
          <p:cNvSpPr/>
          <p:nvPr/>
        </p:nvSpPr>
        <p:spPr>
          <a:xfrm rot="16200000">
            <a:off x="4542055" y="2308742"/>
            <a:ext cx="288491" cy="3733802"/>
          </a:xfrm>
          <a:prstGeom prst="leftBrac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3738371" y="4495800"/>
            <a:ext cx="121995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correct</a:t>
            </a:r>
          </a:p>
          <a:p>
            <a:r>
              <a:rPr lang="en-US" sz="2400" dirty="0" smtClean="0">
                <a:solidFill>
                  <a:srgbClr val="FF0000"/>
                </a:solidFill>
              </a:rPr>
              <a:t>incorrect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028164" y="4495800"/>
            <a:ext cx="38203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rgbClr val="FF0000"/>
                </a:solidFill>
              </a:rPr>
              <a:t>?</a:t>
            </a:r>
            <a:endParaRPr lang="en-US" sz="4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8876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  <p:bldP spid="5" grpId="0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AdaBoost</a:t>
            </a:r>
            <a:r>
              <a:rPr lang="en-US" dirty="0" smtClean="0"/>
              <a:t>: train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68580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update </a:t>
            </a:r>
            <a:r>
              <a:rPr lang="en-US" dirty="0"/>
              <a:t>the example </a:t>
            </a:r>
            <a:r>
              <a:rPr lang="en-US" dirty="0" smtClean="0"/>
              <a:t>weights</a:t>
            </a:r>
          </a:p>
          <a:p>
            <a:pPr marL="320040" lvl="1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1554163" y="2214563"/>
          <a:ext cx="5440362" cy="833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1900" name="Equation" r:id="rId3" imgW="2578100" imgH="393700" progId="Equation.3">
                  <p:embed/>
                </p:oleObj>
              </mc:Choice>
              <mc:Fallback>
                <p:oleObj name="Equation" r:id="rId3" imgW="2578100" imgH="393700" progId="Equation.3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54163" y="2214563"/>
                        <a:ext cx="5440362" cy="8334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4349007" y="3200400"/>
            <a:ext cx="25314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correct      positive</a:t>
            </a:r>
          </a:p>
          <a:p>
            <a:r>
              <a:rPr lang="en-US" sz="2400" dirty="0" smtClean="0">
                <a:solidFill>
                  <a:srgbClr val="0000FF"/>
                </a:solidFill>
              </a:rPr>
              <a:t>incorrect   negative</a:t>
            </a:r>
            <a:endParaRPr lang="en-US" sz="2400" dirty="0">
              <a:solidFill>
                <a:srgbClr val="0000FF"/>
              </a:solidFill>
            </a:endParaRPr>
          </a:p>
        </p:txBody>
      </p:sp>
      <p:sp>
        <p:nvSpPr>
          <p:cNvPr id="8" name="Left Brace 7"/>
          <p:cNvSpPr/>
          <p:nvPr/>
        </p:nvSpPr>
        <p:spPr>
          <a:xfrm rot="16200000">
            <a:off x="5193357" y="1893244"/>
            <a:ext cx="205088" cy="2514597"/>
          </a:xfrm>
          <a:prstGeom prst="leftBrac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3248272" y="4502056"/>
            <a:ext cx="30001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correct		small value</a:t>
            </a:r>
          </a:p>
          <a:p>
            <a:r>
              <a:rPr lang="en-US" sz="2400" dirty="0" smtClean="0">
                <a:solidFill>
                  <a:srgbClr val="0000FF"/>
                </a:solidFill>
              </a:rPr>
              <a:t>incorrect	large value</a:t>
            </a:r>
            <a:endParaRPr lang="en-US" sz="2400" dirty="0">
              <a:solidFill>
                <a:srgbClr val="0000FF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5767" y="4621145"/>
            <a:ext cx="308843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Note: only change weights based on current classifier (not all previous classifiers)</a:t>
            </a:r>
            <a:endParaRPr lang="en-US" sz="2800" dirty="0"/>
          </a:p>
        </p:txBody>
      </p:sp>
      <p:sp>
        <p:nvSpPr>
          <p:cNvPr id="10" name="Left Brace 9"/>
          <p:cNvSpPr/>
          <p:nvPr/>
        </p:nvSpPr>
        <p:spPr>
          <a:xfrm rot="16200000">
            <a:off x="4542055" y="2308742"/>
            <a:ext cx="288491" cy="3733802"/>
          </a:xfrm>
          <a:prstGeom prst="leftBrac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96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AdaBoost</a:t>
            </a:r>
            <a:r>
              <a:rPr lang="en-US" dirty="0" smtClean="0"/>
              <a:t>: train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68580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update </a:t>
            </a:r>
            <a:r>
              <a:rPr lang="en-US" dirty="0"/>
              <a:t>the example </a:t>
            </a:r>
            <a:r>
              <a:rPr lang="en-US" dirty="0" smtClean="0"/>
              <a:t>weights</a:t>
            </a:r>
          </a:p>
          <a:p>
            <a:pPr marL="320040" lvl="1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1554163" y="2214563"/>
          <a:ext cx="5440362" cy="833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2924" name="Equation" r:id="rId3" imgW="2578100" imgH="393700" progId="Equation.3">
                  <p:embed/>
                </p:oleObj>
              </mc:Choice>
              <mc:Fallback>
                <p:oleObj name="Equation" r:id="rId3" imgW="2578100" imgH="393700" progId="Equation.3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54163" y="2214563"/>
                        <a:ext cx="5440362" cy="8334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9" name="Straight Arrow Connector 8"/>
          <p:cNvCxnSpPr/>
          <p:nvPr/>
        </p:nvCxnSpPr>
        <p:spPr>
          <a:xfrm flipH="1" flipV="1">
            <a:off x="3733800" y="2895602"/>
            <a:ext cx="914400" cy="609598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276600" y="3505200"/>
            <a:ext cx="32793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What does the αdo? </a:t>
            </a:r>
            <a:endParaRPr 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7827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AdaBoost</a:t>
            </a:r>
            <a:r>
              <a:rPr lang="en-US" dirty="0" smtClean="0"/>
              <a:t>: train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68580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update </a:t>
            </a:r>
            <a:r>
              <a:rPr lang="en-US" dirty="0"/>
              <a:t>the example </a:t>
            </a:r>
            <a:r>
              <a:rPr lang="en-US" dirty="0" smtClean="0"/>
              <a:t>weights</a:t>
            </a:r>
          </a:p>
          <a:p>
            <a:pPr marL="320040" lvl="1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1554163" y="2214563"/>
          <a:ext cx="5440362" cy="833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3948" name="Equation" r:id="rId3" imgW="2578100" imgH="393700" progId="Equation.3">
                  <p:embed/>
                </p:oleObj>
              </mc:Choice>
              <mc:Fallback>
                <p:oleObj name="Equation" r:id="rId3" imgW="2578100" imgH="393700" progId="Equation.3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54163" y="2214563"/>
                        <a:ext cx="5440362" cy="8334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3276600" y="3505200"/>
            <a:ext cx="32793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What does the αdo? 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52400" y="4191000"/>
            <a:ext cx="84582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0000FF"/>
                </a:solidFill>
              </a:rPr>
              <a:t>If the classifier was good (&lt;50% error)αis positive:</a:t>
            </a:r>
          </a:p>
          <a:p>
            <a:r>
              <a:rPr lang="en-US" sz="2800" dirty="0">
                <a:solidFill>
                  <a:srgbClr val="0000FF"/>
                </a:solidFill>
              </a:rPr>
              <a:t>	</a:t>
            </a:r>
            <a:r>
              <a:rPr lang="en-US" sz="2800" dirty="0" smtClean="0">
                <a:solidFill>
                  <a:srgbClr val="0000FF"/>
                </a:solidFill>
              </a:rPr>
              <a:t>trust classifier output and move as normal</a:t>
            </a:r>
          </a:p>
          <a:p>
            <a:r>
              <a:rPr lang="en-US" sz="2800" dirty="0" smtClean="0">
                <a:solidFill>
                  <a:srgbClr val="0000FF"/>
                </a:solidFill>
              </a:rPr>
              <a:t>If the classifier was back (&gt;50% error)αis negative</a:t>
            </a:r>
          </a:p>
          <a:p>
            <a:r>
              <a:rPr lang="en-US" sz="2800" dirty="0" smtClean="0">
                <a:solidFill>
                  <a:srgbClr val="0000FF"/>
                </a:solidFill>
              </a:rPr>
              <a:t>	classifier is so bad, consider opposite prediction of 	classifier</a:t>
            </a:r>
            <a:endParaRPr lang="en-US" sz="2800" dirty="0">
              <a:solidFill>
                <a:srgbClr val="0000FF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H="1" flipV="1">
            <a:off x="3733800" y="2895602"/>
            <a:ext cx="914400" cy="609598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2544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AdaBoost</a:t>
            </a:r>
            <a:r>
              <a:rPr lang="en-US" dirty="0" smtClean="0"/>
              <a:t>: train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68580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update </a:t>
            </a:r>
            <a:r>
              <a:rPr lang="en-US" dirty="0"/>
              <a:t>the example </a:t>
            </a:r>
            <a:r>
              <a:rPr lang="en-US" dirty="0" smtClean="0"/>
              <a:t>weights</a:t>
            </a:r>
          </a:p>
          <a:p>
            <a:pPr marL="320040" lvl="1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1554163" y="2214563"/>
          <a:ext cx="5440362" cy="833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4972" name="Equation" r:id="rId3" imgW="2578100" imgH="393700" progId="Equation.3">
                  <p:embed/>
                </p:oleObj>
              </mc:Choice>
              <mc:Fallback>
                <p:oleObj name="Equation" r:id="rId3" imgW="2578100" imgH="393700" progId="Equation.3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54163" y="2214563"/>
                        <a:ext cx="5440362" cy="8334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4349007" y="3200400"/>
            <a:ext cx="25314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correct      positive</a:t>
            </a:r>
          </a:p>
          <a:p>
            <a:r>
              <a:rPr lang="en-US" sz="2400" dirty="0" smtClean="0">
                <a:solidFill>
                  <a:srgbClr val="0000FF"/>
                </a:solidFill>
              </a:rPr>
              <a:t>incorrect   negative</a:t>
            </a:r>
            <a:endParaRPr lang="en-US" sz="2400" dirty="0">
              <a:solidFill>
                <a:srgbClr val="0000FF"/>
              </a:solidFill>
            </a:endParaRPr>
          </a:p>
        </p:txBody>
      </p:sp>
      <p:sp>
        <p:nvSpPr>
          <p:cNvPr id="8" name="Left Brace 7"/>
          <p:cNvSpPr/>
          <p:nvPr/>
        </p:nvSpPr>
        <p:spPr>
          <a:xfrm rot="16200000">
            <a:off x="5193357" y="1893244"/>
            <a:ext cx="205088" cy="2514597"/>
          </a:xfrm>
          <a:prstGeom prst="leftBrac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eft Brace 10"/>
          <p:cNvSpPr/>
          <p:nvPr/>
        </p:nvSpPr>
        <p:spPr>
          <a:xfrm rot="16200000">
            <a:off x="4465856" y="2232542"/>
            <a:ext cx="288490" cy="3886202"/>
          </a:xfrm>
          <a:prstGeom prst="leftBrac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3248272" y="4502056"/>
            <a:ext cx="30001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correct		small value</a:t>
            </a:r>
          </a:p>
          <a:p>
            <a:r>
              <a:rPr lang="en-US" sz="2400" dirty="0" smtClean="0">
                <a:solidFill>
                  <a:srgbClr val="0000FF"/>
                </a:solidFill>
              </a:rPr>
              <a:t>incorrect	large value</a:t>
            </a:r>
            <a:endParaRPr lang="en-US" sz="2400" dirty="0">
              <a:solidFill>
                <a:srgbClr val="0000FF"/>
              </a:solidFill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2819400" y="2895600"/>
            <a:ext cx="838200" cy="2437454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04800" y="5907003"/>
            <a:ext cx="813876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C00000"/>
                </a:solidFill>
              </a:rPr>
              <a:t>If the classifier was good (&lt;50% error)αis positive</a:t>
            </a:r>
          </a:p>
          <a:p>
            <a:r>
              <a:rPr lang="en-US" sz="2800" dirty="0" smtClean="0">
                <a:solidFill>
                  <a:srgbClr val="C00000"/>
                </a:solidFill>
              </a:rPr>
              <a:t>If the classifier was back (&gt;50% error)αis negative</a:t>
            </a:r>
            <a:endParaRPr lang="en-US" sz="28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2370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AdaBoost</a:t>
            </a:r>
            <a:r>
              <a:rPr lang="en-US" dirty="0"/>
              <a:t> </a:t>
            </a:r>
            <a:r>
              <a:rPr lang="en-US" dirty="0" smtClean="0"/>
              <a:t>justification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68580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update </a:t>
            </a:r>
            <a:r>
              <a:rPr lang="en-US" dirty="0"/>
              <a:t>the example </a:t>
            </a:r>
            <a:r>
              <a:rPr lang="en-US" dirty="0" smtClean="0"/>
              <a:t>weights</a:t>
            </a:r>
          </a:p>
          <a:p>
            <a:pPr marL="320040" lvl="1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1554163" y="2214563"/>
          <a:ext cx="5440362" cy="833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5996" name="Equation" r:id="rId3" imgW="2578100" imgH="393700" progId="Equation.3">
                  <p:embed/>
                </p:oleObj>
              </mc:Choice>
              <mc:Fallback>
                <p:oleObj name="Equation" r:id="rId3" imgW="2578100" imgH="393700" progId="Equation.3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54163" y="2214563"/>
                        <a:ext cx="5440362" cy="8334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Left Brace 7"/>
          <p:cNvSpPr/>
          <p:nvPr/>
        </p:nvSpPr>
        <p:spPr>
          <a:xfrm rot="16200000">
            <a:off x="4457701" y="1333500"/>
            <a:ext cx="381001" cy="3809998"/>
          </a:xfrm>
          <a:prstGeom prst="leftBrac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752600" y="3733800"/>
            <a:ext cx="59273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Does this look like anything we’ve seen before?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7951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AdaBoost</a:t>
            </a:r>
            <a:r>
              <a:rPr lang="en-US" dirty="0"/>
              <a:t> </a:t>
            </a:r>
            <a:r>
              <a:rPr lang="en-US" dirty="0" smtClean="0"/>
              <a:t>justification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68580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update </a:t>
            </a:r>
            <a:r>
              <a:rPr lang="en-US" dirty="0"/>
              <a:t>the example </a:t>
            </a:r>
            <a:r>
              <a:rPr lang="en-US" dirty="0" smtClean="0"/>
              <a:t>weights</a:t>
            </a:r>
          </a:p>
          <a:p>
            <a:pPr marL="320040" lvl="1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1554163" y="2214563"/>
          <a:ext cx="5440362" cy="833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7030" name="Equation" r:id="rId3" imgW="2578100" imgH="393700" progId="Equation.3">
                  <p:embed/>
                </p:oleObj>
              </mc:Choice>
              <mc:Fallback>
                <p:oleObj name="Equation" r:id="rId3" imgW="2578100" imgH="393700" progId="Equation.3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54163" y="2214563"/>
                        <a:ext cx="5440362" cy="8334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Left Brace 7"/>
          <p:cNvSpPr/>
          <p:nvPr/>
        </p:nvSpPr>
        <p:spPr>
          <a:xfrm rot="16200000">
            <a:off x="4457701" y="1333500"/>
            <a:ext cx="381001" cy="3809998"/>
          </a:xfrm>
          <a:prstGeom prst="leftBrac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733800" y="3502967"/>
            <a:ext cx="21874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Exponential loss!</a:t>
            </a:r>
            <a:endParaRPr lang="en-US" sz="2400" dirty="0">
              <a:solidFill>
                <a:srgbClr val="0000FF"/>
              </a:solidFill>
            </a:endParaRPr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3657600" y="4159250"/>
          <a:ext cx="2354263" cy="412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7031" name="Equation" r:id="rId5" imgW="1155700" imgH="203200" progId="Equation.3">
                  <p:embed/>
                </p:oleObj>
              </mc:Choice>
              <mc:Fallback>
                <p:oleObj name="Equation" r:id="rId5" imgW="1155700" imgH="203200" progId="Equation.3">
                  <p:embed/>
                  <p:pic>
                    <p:nvPicPr>
                      <p:cNvPr id="7" name="Object 6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657600" y="4159250"/>
                        <a:ext cx="2354263" cy="412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914400" y="5257800"/>
            <a:ext cx="7543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>
                <a:solidFill>
                  <a:srgbClr val="0000FF"/>
                </a:solidFill>
              </a:rPr>
              <a:t>AdaBoost</a:t>
            </a:r>
            <a:r>
              <a:rPr lang="en-US" sz="2800" dirty="0" smtClean="0">
                <a:solidFill>
                  <a:srgbClr val="0000FF"/>
                </a:solidFill>
              </a:rPr>
              <a:t> turns out to be another approach for minimizing the exponential loss!</a:t>
            </a:r>
            <a:endParaRPr lang="en-US" sz="28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4636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>
          <a:xfrm>
            <a:off x="660400" y="152400"/>
            <a:ext cx="77724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>
                <a:cs typeface="+mj-cs"/>
              </a:rPr>
              <a:t>Other boosting variants</a:t>
            </a:r>
          </a:p>
        </p:txBody>
      </p:sp>
      <p:sp>
        <p:nvSpPr>
          <p:cNvPr id="17416" name="Text Box 8"/>
          <p:cNvSpPr txBox="1">
            <a:spLocks noChangeArrowheads="1"/>
          </p:cNvSpPr>
          <p:nvPr/>
        </p:nvSpPr>
        <p:spPr bwMode="auto">
          <a:xfrm>
            <a:off x="4343400" y="2438400"/>
            <a:ext cx="7604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>
                <a:cs typeface="+mn-cs"/>
              </a:rPr>
              <a:t>Loss</a:t>
            </a:r>
          </a:p>
        </p:txBody>
      </p:sp>
      <p:grpSp>
        <p:nvGrpSpPr>
          <p:cNvPr id="20483" name="Group 45"/>
          <p:cNvGrpSpPr>
            <a:grpSpLocks/>
          </p:cNvGrpSpPr>
          <p:nvPr/>
        </p:nvGrpSpPr>
        <p:grpSpPr bwMode="auto">
          <a:xfrm>
            <a:off x="1968500" y="2133600"/>
            <a:ext cx="5257801" cy="4724400"/>
            <a:chOff x="1240" y="1344"/>
            <a:chExt cx="3312" cy="2976"/>
          </a:xfrm>
        </p:grpSpPr>
        <p:sp>
          <p:nvSpPr>
            <p:cNvPr id="17430" name="Text Box 22"/>
            <p:cNvSpPr txBox="1">
              <a:spLocks noChangeArrowheads="1"/>
            </p:cNvSpPr>
            <p:nvPr/>
          </p:nvSpPr>
          <p:spPr bwMode="auto">
            <a:xfrm>
              <a:off x="3360" y="4032"/>
              <a:ext cx="691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2400">
                  <a:cs typeface="+mn-cs"/>
                </a:rPr>
                <a:t>Correct</a:t>
              </a:r>
            </a:p>
          </p:txBody>
        </p:sp>
        <p:sp>
          <p:nvSpPr>
            <p:cNvPr id="17415" name="Line 7"/>
            <p:cNvSpPr>
              <a:spLocks noChangeShapeType="1"/>
            </p:cNvSpPr>
            <p:nvPr/>
          </p:nvSpPr>
          <p:spPr bwMode="auto">
            <a:xfrm flipH="1" flipV="1">
              <a:off x="2664" y="1344"/>
              <a:ext cx="0" cy="216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17413" name="Text Box 5"/>
            <p:cNvSpPr txBox="1">
              <a:spLocks noChangeArrowheads="1"/>
            </p:cNvSpPr>
            <p:nvPr/>
          </p:nvSpPr>
          <p:spPr bwMode="auto">
            <a:xfrm>
              <a:off x="4167" y="3561"/>
              <a:ext cx="385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2400" dirty="0" smtClean="0">
                  <a:cs typeface="+mn-cs"/>
                </a:rPr>
                <a:t>loss</a:t>
              </a:r>
              <a:endParaRPr lang="en-US" sz="2400" dirty="0">
                <a:cs typeface="+mn-cs"/>
              </a:endParaRPr>
            </a:p>
          </p:txBody>
        </p:sp>
        <p:sp>
          <p:nvSpPr>
            <p:cNvPr id="17414" name="Line 6"/>
            <p:cNvSpPr>
              <a:spLocks noChangeShapeType="1"/>
            </p:cNvSpPr>
            <p:nvPr/>
          </p:nvSpPr>
          <p:spPr bwMode="auto">
            <a:xfrm>
              <a:off x="1240" y="3526"/>
              <a:ext cx="320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17417" name="Rectangle 9"/>
            <p:cNvSpPr>
              <a:spLocks noChangeArrowheads="1"/>
            </p:cNvSpPr>
            <p:nvPr/>
          </p:nvSpPr>
          <p:spPr bwMode="auto">
            <a:xfrm>
              <a:off x="1784" y="3455"/>
              <a:ext cx="136" cy="71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accent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17418" name="Rectangle 10"/>
            <p:cNvSpPr>
              <a:spLocks noChangeArrowheads="1"/>
            </p:cNvSpPr>
            <p:nvPr/>
          </p:nvSpPr>
          <p:spPr bwMode="auto">
            <a:xfrm>
              <a:off x="2329" y="3455"/>
              <a:ext cx="136" cy="71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accent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17419" name="Rectangle 11"/>
            <p:cNvSpPr>
              <a:spLocks noChangeArrowheads="1"/>
            </p:cNvSpPr>
            <p:nvPr/>
          </p:nvSpPr>
          <p:spPr bwMode="auto">
            <a:xfrm>
              <a:off x="2670" y="3350"/>
              <a:ext cx="136" cy="17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accent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17420" name="Rectangle 12"/>
            <p:cNvSpPr>
              <a:spLocks noChangeArrowheads="1"/>
            </p:cNvSpPr>
            <p:nvPr/>
          </p:nvSpPr>
          <p:spPr bwMode="auto">
            <a:xfrm>
              <a:off x="2806" y="3103"/>
              <a:ext cx="137" cy="423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accent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17421" name="Rectangle 13"/>
            <p:cNvSpPr>
              <a:spLocks noChangeArrowheads="1"/>
            </p:cNvSpPr>
            <p:nvPr/>
          </p:nvSpPr>
          <p:spPr bwMode="auto">
            <a:xfrm>
              <a:off x="3623" y="3455"/>
              <a:ext cx="137" cy="71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accent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17422" name="Rectangle 14"/>
            <p:cNvSpPr>
              <a:spLocks noChangeArrowheads="1"/>
            </p:cNvSpPr>
            <p:nvPr/>
          </p:nvSpPr>
          <p:spPr bwMode="auto">
            <a:xfrm>
              <a:off x="2943" y="3244"/>
              <a:ext cx="135" cy="28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accent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17423" name="Rectangle 15"/>
            <p:cNvSpPr>
              <a:spLocks noChangeArrowheads="1"/>
            </p:cNvSpPr>
            <p:nvPr/>
          </p:nvSpPr>
          <p:spPr bwMode="auto">
            <a:xfrm>
              <a:off x="3078" y="2997"/>
              <a:ext cx="137" cy="529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accent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17424" name="Rectangle 16"/>
            <p:cNvSpPr>
              <a:spLocks noChangeArrowheads="1"/>
            </p:cNvSpPr>
            <p:nvPr/>
          </p:nvSpPr>
          <p:spPr bwMode="auto">
            <a:xfrm>
              <a:off x="3351" y="3350"/>
              <a:ext cx="136" cy="17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accent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17425" name="Rectangle 17"/>
            <p:cNvSpPr>
              <a:spLocks noChangeArrowheads="1"/>
            </p:cNvSpPr>
            <p:nvPr/>
          </p:nvSpPr>
          <p:spPr bwMode="auto">
            <a:xfrm>
              <a:off x="3215" y="3244"/>
              <a:ext cx="136" cy="28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accent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17426" name="Rectangle 18"/>
            <p:cNvSpPr>
              <a:spLocks noChangeArrowheads="1"/>
            </p:cNvSpPr>
            <p:nvPr/>
          </p:nvSpPr>
          <p:spPr bwMode="auto">
            <a:xfrm>
              <a:off x="3760" y="3350"/>
              <a:ext cx="136" cy="17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accent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17427" name="AutoShape 19"/>
            <p:cNvSpPr>
              <a:spLocks/>
            </p:cNvSpPr>
            <p:nvPr/>
          </p:nvSpPr>
          <p:spPr bwMode="auto">
            <a:xfrm rot="16199711" flipV="1">
              <a:off x="3316" y="3074"/>
              <a:ext cx="176" cy="1362"/>
            </a:xfrm>
            <a:prstGeom prst="leftBrace">
              <a:avLst>
                <a:gd name="adj1" fmla="val 64489"/>
                <a:gd name="adj2" fmla="val 50000"/>
              </a:avLst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17428" name="AutoShape 20"/>
            <p:cNvSpPr>
              <a:spLocks/>
            </p:cNvSpPr>
            <p:nvPr/>
          </p:nvSpPr>
          <p:spPr bwMode="auto">
            <a:xfrm rot="16199711" flipV="1">
              <a:off x="1872" y="2968"/>
              <a:ext cx="176" cy="1362"/>
            </a:xfrm>
            <a:prstGeom prst="leftBrace">
              <a:avLst>
                <a:gd name="adj1" fmla="val 64489"/>
                <a:gd name="adj2" fmla="val 50000"/>
              </a:avLst>
            </a:prstGeom>
            <a:noFill/>
            <a:ln w="9525">
              <a:solidFill>
                <a:srgbClr val="FF00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17429" name="Text Box 21"/>
            <p:cNvSpPr txBox="1">
              <a:spLocks noChangeArrowheads="1"/>
            </p:cNvSpPr>
            <p:nvPr/>
          </p:nvSpPr>
          <p:spPr bwMode="auto">
            <a:xfrm>
              <a:off x="1669" y="3773"/>
              <a:ext cx="80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2400">
                  <a:solidFill>
                    <a:srgbClr val="FF0066"/>
                  </a:solidFill>
                  <a:cs typeface="+mn-cs"/>
                </a:rPr>
                <a:t>Mistakes</a:t>
              </a:r>
            </a:p>
          </p:txBody>
        </p:sp>
      </p:grpSp>
      <p:grpSp>
        <p:nvGrpSpPr>
          <p:cNvPr id="17454" name="Group 46"/>
          <p:cNvGrpSpPr>
            <a:grpSpLocks/>
          </p:cNvGrpSpPr>
          <p:nvPr/>
        </p:nvGrpSpPr>
        <p:grpSpPr bwMode="auto">
          <a:xfrm>
            <a:off x="304800" y="3124200"/>
            <a:ext cx="7467600" cy="2474913"/>
            <a:chOff x="192" y="1968"/>
            <a:chExt cx="4704" cy="1559"/>
          </a:xfrm>
        </p:grpSpPr>
        <p:sp>
          <p:nvSpPr>
            <p:cNvPr id="17437" name="Freeform 29"/>
            <p:cNvSpPr>
              <a:spLocks/>
            </p:cNvSpPr>
            <p:nvPr/>
          </p:nvSpPr>
          <p:spPr bwMode="auto">
            <a:xfrm flipH="1">
              <a:off x="576" y="1968"/>
              <a:ext cx="4320" cy="1559"/>
            </a:xfrm>
            <a:custGeom>
              <a:avLst/>
              <a:gdLst>
                <a:gd name="T0" fmla="*/ 0 w 5312"/>
                <a:gd name="T1" fmla="*/ 2124 h 2124"/>
                <a:gd name="T2" fmla="*/ 1528 w 5312"/>
                <a:gd name="T3" fmla="*/ 1908 h 2124"/>
                <a:gd name="T4" fmla="*/ 2624 w 5312"/>
                <a:gd name="T5" fmla="*/ 1156 h 2124"/>
                <a:gd name="T6" fmla="*/ 3744 w 5312"/>
                <a:gd name="T7" fmla="*/ 180 h 2124"/>
                <a:gd name="T8" fmla="*/ 5312 w 5312"/>
                <a:gd name="T9" fmla="*/ 76 h 2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12" h="2124">
                  <a:moveTo>
                    <a:pt x="0" y="2124"/>
                  </a:moveTo>
                  <a:cubicBezTo>
                    <a:pt x="253" y="2088"/>
                    <a:pt x="1091" y="2069"/>
                    <a:pt x="1528" y="1908"/>
                  </a:cubicBezTo>
                  <a:cubicBezTo>
                    <a:pt x="1965" y="1747"/>
                    <a:pt x="2255" y="1444"/>
                    <a:pt x="2624" y="1156"/>
                  </a:cubicBezTo>
                  <a:cubicBezTo>
                    <a:pt x="2993" y="868"/>
                    <a:pt x="3296" y="360"/>
                    <a:pt x="3744" y="180"/>
                  </a:cubicBezTo>
                  <a:cubicBezTo>
                    <a:pt x="4192" y="0"/>
                    <a:pt x="4985" y="98"/>
                    <a:pt x="5312" y="76"/>
                  </a:cubicBezTo>
                </a:path>
              </a:pathLst>
            </a:custGeom>
            <a:noFill/>
            <a:ln w="28575" cap="flat" cmpd="sng">
              <a:solidFill>
                <a:srgbClr val="FF99FF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17440" name="Text Box 32"/>
            <p:cNvSpPr txBox="1">
              <a:spLocks noChangeArrowheads="1"/>
            </p:cNvSpPr>
            <p:nvPr/>
          </p:nvSpPr>
          <p:spPr bwMode="auto">
            <a:xfrm>
              <a:off x="192" y="2016"/>
              <a:ext cx="105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2400">
                  <a:solidFill>
                    <a:srgbClr val="FF99FF"/>
                  </a:solidFill>
                  <a:cs typeface="+mn-cs"/>
                </a:rPr>
                <a:t>Brownboost</a:t>
              </a:r>
            </a:p>
          </p:txBody>
        </p:sp>
      </p:grpSp>
      <p:grpSp>
        <p:nvGrpSpPr>
          <p:cNvPr id="17455" name="Group 47"/>
          <p:cNvGrpSpPr>
            <a:grpSpLocks/>
          </p:cNvGrpSpPr>
          <p:nvPr/>
        </p:nvGrpSpPr>
        <p:grpSpPr bwMode="auto">
          <a:xfrm>
            <a:off x="609600" y="1828800"/>
            <a:ext cx="7105650" cy="3743325"/>
            <a:chOff x="384" y="1152"/>
            <a:chExt cx="4476" cy="2358"/>
          </a:xfrm>
        </p:grpSpPr>
        <p:sp>
          <p:nvSpPr>
            <p:cNvPr id="17436" name="Freeform 28"/>
            <p:cNvSpPr>
              <a:spLocks/>
            </p:cNvSpPr>
            <p:nvPr/>
          </p:nvSpPr>
          <p:spPr bwMode="auto">
            <a:xfrm flipH="1">
              <a:off x="1392" y="1296"/>
              <a:ext cx="3468" cy="2214"/>
            </a:xfrm>
            <a:custGeom>
              <a:avLst/>
              <a:gdLst>
                <a:gd name="T0" fmla="*/ 0 w 4264"/>
                <a:gd name="T1" fmla="*/ 3016 h 3016"/>
                <a:gd name="T2" fmla="*/ 1528 w 4264"/>
                <a:gd name="T3" fmla="*/ 2800 h 3016"/>
                <a:gd name="T4" fmla="*/ 2624 w 4264"/>
                <a:gd name="T5" fmla="*/ 2048 h 3016"/>
                <a:gd name="T6" fmla="*/ 3544 w 4264"/>
                <a:gd name="T7" fmla="*/ 1024 h 3016"/>
                <a:gd name="T8" fmla="*/ 4264 w 4264"/>
                <a:gd name="T9" fmla="*/ 0 h 30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64" h="3016">
                  <a:moveTo>
                    <a:pt x="0" y="3016"/>
                  </a:moveTo>
                  <a:cubicBezTo>
                    <a:pt x="253" y="2980"/>
                    <a:pt x="1091" y="2961"/>
                    <a:pt x="1528" y="2800"/>
                  </a:cubicBezTo>
                  <a:cubicBezTo>
                    <a:pt x="1965" y="2639"/>
                    <a:pt x="2288" y="2344"/>
                    <a:pt x="2624" y="2048"/>
                  </a:cubicBezTo>
                  <a:cubicBezTo>
                    <a:pt x="2960" y="1752"/>
                    <a:pt x="3271" y="1365"/>
                    <a:pt x="3544" y="1024"/>
                  </a:cubicBezTo>
                  <a:cubicBezTo>
                    <a:pt x="3817" y="683"/>
                    <a:pt x="4114" y="213"/>
                    <a:pt x="4264" y="0"/>
                  </a:cubicBez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17441" name="Text Box 33"/>
            <p:cNvSpPr txBox="1">
              <a:spLocks noChangeArrowheads="1"/>
            </p:cNvSpPr>
            <p:nvPr/>
          </p:nvSpPr>
          <p:spPr bwMode="auto">
            <a:xfrm>
              <a:off x="384" y="1152"/>
              <a:ext cx="947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2400">
                  <a:solidFill>
                    <a:schemeClr val="accent1"/>
                  </a:solidFill>
                  <a:cs typeface="+mn-cs"/>
                </a:rPr>
                <a:t>Logitboost</a:t>
              </a:r>
            </a:p>
          </p:txBody>
        </p:sp>
      </p:grpSp>
      <p:grpSp>
        <p:nvGrpSpPr>
          <p:cNvPr id="17456" name="Group 48"/>
          <p:cNvGrpSpPr>
            <a:grpSpLocks/>
          </p:cNvGrpSpPr>
          <p:nvPr/>
        </p:nvGrpSpPr>
        <p:grpSpPr bwMode="auto">
          <a:xfrm>
            <a:off x="3251200" y="1517650"/>
            <a:ext cx="4494213" cy="4076700"/>
            <a:chOff x="2064" y="960"/>
            <a:chExt cx="2831" cy="2568"/>
          </a:xfrm>
        </p:grpSpPr>
        <p:sp>
          <p:nvSpPr>
            <p:cNvPr id="17435" name="Freeform 27"/>
            <p:cNvSpPr>
              <a:spLocks/>
            </p:cNvSpPr>
            <p:nvPr/>
          </p:nvSpPr>
          <p:spPr bwMode="auto">
            <a:xfrm flipH="1">
              <a:off x="2208" y="1296"/>
              <a:ext cx="2687" cy="2232"/>
            </a:xfrm>
            <a:custGeom>
              <a:avLst/>
              <a:gdLst>
                <a:gd name="T0" fmla="*/ 0 w 3304"/>
                <a:gd name="T1" fmla="*/ 3040 h 3040"/>
                <a:gd name="T2" fmla="*/ 1528 w 3304"/>
                <a:gd name="T3" fmla="*/ 2824 h 3040"/>
                <a:gd name="T4" fmla="*/ 2624 w 3304"/>
                <a:gd name="T5" fmla="*/ 2072 h 3040"/>
                <a:gd name="T6" fmla="*/ 3152 w 3304"/>
                <a:gd name="T7" fmla="*/ 1120 h 3040"/>
                <a:gd name="T8" fmla="*/ 3304 w 3304"/>
                <a:gd name="T9" fmla="*/ 0 h 30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04" h="3040">
                  <a:moveTo>
                    <a:pt x="0" y="3040"/>
                  </a:moveTo>
                  <a:cubicBezTo>
                    <a:pt x="253" y="3004"/>
                    <a:pt x="1091" y="2985"/>
                    <a:pt x="1528" y="2824"/>
                  </a:cubicBezTo>
                  <a:cubicBezTo>
                    <a:pt x="1965" y="2663"/>
                    <a:pt x="2353" y="2356"/>
                    <a:pt x="2624" y="2072"/>
                  </a:cubicBezTo>
                  <a:cubicBezTo>
                    <a:pt x="2895" y="1788"/>
                    <a:pt x="3039" y="1465"/>
                    <a:pt x="3152" y="1120"/>
                  </a:cubicBezTo>
                  <a:cubicBezTo>
                    <a:pt x="3265" y="775"/>
                    <a:pt x="3272" y="233"/>
                    <a:pt x="3304" y="0"/>
                  </a:cubicBezTo>
                </a:path>
              </a:pathLst>
            </a:custGeom>
            <a:noFill/>
            <a:ln w="28575" cap="flat" cmpd="sng">
              <a:solidFill>
                <a:schemeClr val="accent2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17442" name="Text Box 34"/>
            <p:cNvSpPr txBox="1">
              <a:spLocks noChangeArrowheads="1"/>
            </p:cNvSpPr>
            <p:nvPr/>
          </p:nvSpPr>
          <p:spPr bwMode="auto">
            <a:xfrm>
              <a:off x="2064" y="1008"/>
              <a:ext cx="100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2400">
                  <a:cs typeface="+mn-cs"/>
                </a:rPr>
                <a:t>Adaboost =</a:t>
              </a:r>
            </a:p>
          </p:txBody>
        </p:sp>
        <p:graphicFrame>
          <p:nvGraphicFramePr>
            <p:cNvPr id="20494" name="Object 39"/>
            <p:cNvGraphicFramePr>
              <a:graphicFrameLocks noChangeAspect="1"/>
            </p:cNvGraphicFramePr>
            <p:nvPr/>
          </p:nvGraphicFramePr>
          <p:xfrm>
            <a:off x="3024" y="960"/>
            <a:ext cx="816" cy="3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28044" name="Equation" r:id="rId4" imgW="457200" imgH="203200" progId="Equation.3">
                    <p:embed/>
                  </p:oleObj>
                </mc:Choice>
                <mc:Fallback>
                  <p:oleObj name="Equation" r:id="rId4" imgW="457200" imgH="203200" progId="Equation.3">
                    <p:embed/>
                    <p:pic>
                      <p:nvPicPr>
                        <p:cNvPr id="20494" name="Object 3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24" y="960"/>
                          <a:ext cx="816" cy="36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xmlns="" w="9525">
                              <a:solidFill>
                                <a:schemeClr val="accent2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 xmlns="">
                              <a:effectLst>
                                <a:outerShdw blurRad="63500" dist="38099" dir="2700000" algn="ctr" rotWithShape="0">
                                  <a:schemeClr val="bg2">
                                    <a:alpha val="74997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7458" name="Group 50"/>
          <p:cNvGrpSpPr>
            <a:grpSpLocks/>
          </p:cNvGrpSpPr>
          <p:nvPr/>
        </p:nvGrpSpPr>
        <p:grpSpPr bwMode="auto">
          <a:xfrm>
            <a:off x="450850" y="4108450"/>
            <a:ext cx="6235700" cy="1498600"/>
            <a:chOff x="284" y="2588"/>
            <a:chExt cx="3928" cy="944"/>
          </a:xfrm>
        </p:grpSpPr>
        <p:sp>
          <p:nvSpPr>
            <p:cNvPr id="17431" name="Line 23"/>
            <p:cNvSpPr>
              <a:spLocks noChangeShapeType="1"/>
            </p:cNvSpPr>
            <p:nvPr/>
          </p:nvSpPr>
          <p:spPr bwMode="auto">
            <a:xfrm>
              <a:off x="2672" y="3532"/>
              <a:ext cx="1540" cy="0"/>
            </a:xfrm>
            <a:prstGeom prst="line">
              <a:avLst/>
            </a:prstGeom>
            <a:noFill/>
            <a:ln w="28575">
              <a:solidFill>
                <a:srgbClr val="FF00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17433" name="Line 25"/>
            <p:cNvSpPr>
              <a:spLocks noChangeShapeType="1"/>
            </p:cNvSpPr>
            <p:nvPr/>
          </p:nvSpPr>
          <p:spPr bwMode="auto">
            <a:xfrm flipV="1">
              <a:off x="2664" y="2755"/>
              <a:ext cx="0" cy="775"/>
            </a:xfrm>
            <a:prstGeom prst="line">
              <a:avLst/>
            </a:prstGeom>
            <a:noFill/>
            <a:ln w="28575">
              <a:solidFill>
                <a:srgbClr val="FF00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17434" name="Line 26"/>
            <p:cNvSpPr>
              <a:spLocks noChangeShapeType="1"/>
            </p:cNvSpPr>
            <p:nvPr/>
          </p:nvSpPr>
          <p:spPr bwMode="auto">
            <a:xfrm>
              <a:off x="1036" y="2752"/>
              <a:ext cx="1632" cy="0"/>
            </a:xfrm>
            <a:prstGeom prst="line">
              <a:avLst/>
            </a:prstGeom>
            <a:noFill/>
            <a:ln w="28575">
              <a:solidFill>
                <a:srgbClr val="FF00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17439" name="Text Box 31"/>
            <p:cNvSpPr txBox="1">
              <a:spLocks noChangeArrowheads="1"/>
            </p:cNvSpPr>
            <p:nvPr/>
          </p:nvSpPr>
          <p:spPr bwMode="auto">
            <a:xfrm>
              <a:off x="284" y="2588"/>
              <a:ext cx="71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2400">
                  <a:solidFill>
                    <a:srgbClr val="FF0000"/>
                  </a:solidFill>
                  <a:cs typeface="+mn-cs"/>
                </a:rPr>
                <a:t>0-1 loss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18321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Oval 1"/>
          <p:cNvSpPr>
            <a:spLocks noChangeArrowheads="1"/>
          </p:cNvSpPr>
          <p:nvPr/>
        </p:nvSpPr>
        <p:spPr bwMode="auto">
          <a:xfrm>
            <a:off x="3048000" y="2895600"/>
            <a:ext cx="152400" cy="152400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458" name="Oval 2"/>
          <p:cNvSpPr>
            <a:spLocks noChangeArrowheads="1"/>
          </p:cNvSpPr>
          <p:nvPr/>
        </p:nvSpPr>
        <p:spPr bwMode="auto">
          <a:xfrm>
            <a:off x="3352800" y="2819400"/>
            <a:ext cx="152400" cy="152400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459" name="Oval 3"/>
          <p:cNvSpPr>
            <a:spLocks noChangeArrowheads="1"/>
          </p:cNvSpPr>
          <p:nvPr/>
        </p:nvSpPr>
        <p:spPr bwMode="auto">
          <a:xfrm>
            <a:off x="3581400" y="3048000"/>
            <a:ext cx="152400" cy="152400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460" name="Oval 4"/>
          <p:cNvSpPr>
            <a:spLocks noChangeArrowheads="1"/>
          </p:cNvSpPr>
          <p:nvPr/>
        </p:nvSpPr>
        <p:spPr bwMode="auto">
          <a:xfrm>
            <a:off x="2819400" y="3352800"/>
            <a:ext cx="152400" cy="152400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461" name="Oval 5"/>
          <p:cNvSpPr>
            <a:spLocks noChangeArrowheads="1"/>
          </p:cNvSpPr>
          <p:nvPr/>
        </p:nvSpPr>
        <p:spPr bwMode="auto">
          <a:xfrm>
            <a:off x="3352800" y="3733800"/>
            <a:ext cx="152400" cy="152400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462" name="Oval 6"/>
          <p:cNvSpPr>
            <a:spLocks noChangeArrowheads="1"/>
          </p:cNvSpPr>
          <p:nvPr/>
        </p:nvSpPr>
        <p:spPr bwMode="auto">
          <a:xfrm>
            <a:off x="3733800" y="3429000"/>
            <a:ext cx="152400" cy="152400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463" name="Oval 7"/>
          <p:cNvSpPr>
            <a:spLocks noChangeArrowheads="1"/>
          </p:cNvSpPr>
          <p:nvPr/>
        </p:nvSpPr>
        <p:spPr bwMode="auto">
          <a:xfrm>
            <a:off x="2590800" y="3810000"/>
            <a:ext cx="152400" cy="152400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464" name="Oval 8"/>
          <p:cNvSpPr>
            <a:spLocks noChangeArrowheads="1"/>
          </p:cNvSpPr>
          <p:nvPr/>
        </p:nvSpPr>
        <p:spPr bwMode="auto">
          <a:xfrm>
            <a:off x="3048000" y="3352800"/>
            <a:ext cx="152400" cy="152400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465" name="Oval 9"/>
          <p:cNvSpPr>
            <a:spLocks noChangeArrowheads="1"/>
          </p:cNvSpPr>
          <p:nvPr/>
        </p:nvSpPr>
        <p:spPr bwMode="auto">
          <a:xfrm>
            <a:off x="3352800" y="3276600"/>
            <a:ext cx="152400" cy="152400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466" name="Oval 10"/>
          <p:cNvSpPr>
            <a:spLocks noChangeArrowheads="1"/>
          </p:cNvSpPr>
          <p:nvPr/>
        </p:nvSpPr>
        <p:spPr bwMode="auto">
          <a:xfrm>
            <a:off x="3429000" y="3505200"/>
            <a:ext cx="152400" cy="152400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467" name="Oval 11"/>
          <p:cNvSpPr>
            <a:spLocks noChangeArrowheads="1"/>
          </p:cNvSpPr>
          <p:nvPr/>
        </p:nvSpPr>
        <p:spPr bwMode="auto">
          <a:xfrm>
            <a:off x="2895600" y="3733800"/>
            <a:ext cx="152400" cy="152400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468" name="Oval 12"/>
          <p:cNvSpPr>
            <a:spLocks noChangeArrowheads="1"/>
          </p:cNvSpPr>
          <p:nvPr/>
        </p:nvSpPr>
        <p:spPr bwMode="auto">
          <a:xfrm>
            <a:off x="2514600" y="3429000"/>
            <a:ext cx="152400" cy="152400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469" name="Oval 13"/>
          <p:cNvSpPr>
            <a:spLocks noChangeArrowheads="1"/>
          </p:cNvSpPr>
          <p:nvPr/>
        </p:nvSpPr>
        <p:spPr bwMode="auto">
          <a:xfrm>
            <a:off x="2590800" y="2895600"/>
            <a:ext cx="152400" cy="152400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470" name="Oval 14"/>
          <p:cNvSpPr>
            <a:spLocks noChangeArrowheads="1"/>
          </p:cNvSpPr>
          <p:nvPr/>
        </p:nvSpPr>
        <p:spPr bwMode="auto">
          <a:xfrm>
            <a:off x="3124200" y="4038600"/>
            <a:ext cx="152400" cy="152400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471" name="Oval 15"/>
          <p:cNvSpPr>
            <a:spLocks noChangeArrowheads="1"/>
          </p:cNvSpPr>
          <p:nvPr/>
        </p:nvSpPr>
        <p:spPr bwMode="auto">
          <a:xfrm>
            <a:off x="2743200" y="3124200"/>
            <a:ext cx="152400" cy="152400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472" name="Oval 16"/>
          <p:cNvSpPr>
            <a:spLocks noChangeArrowheads="1"/>
          </p:cNvSpPr>
          <p:nvPr/>
        </p:nvSpPr>
        <p:spPr bwMode="auto">
          <a:xfrm>
            <a:off x="3505200" y="3886200"/>
            <a:ext cx="152400" cy="152400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473" name="Oval 17"/>
          <p:cNvSpPr>
            <a:spLocks noChangeArrowheads="1"/>
          </p:cNvSpPr>
          <p:nvPr/>
        </p:nvSpPr>
        <p:spPr bwMode="auto">
          <a:xfrm>
            <a:off x="2286000" y="3200400"/>
            <a:ext cx="152400" cy="152400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474" name="Oval 18"/>
          <p:cNvSpPr>
            <a:spLocks noChangeArrowheads="1"/>
          </p:cNvSpPr>
          <p:nvPr/>
        </p:nvSpPr>
        <p:spPr bwMode="auto">
          <a:xfrm>
            <a:off x="2819400" y="2743200"/>
            <a:ext cx="152400" cy="152400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475" name="Oval 19"/>
          <p:cNvSpPr>
            <a:spLocks noChangeArrowheads="1"/>
          </p:cNvSpPr>
          <p:nvPr/>
        </p:nvSpPr>
        <p:spPr bwMode="auto">
          <a:xfrm>
            <a:off x="4419600" y="34290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476" name="Oval 20"/>
          <p:cNvSpPr>
            <a:spLocks noChangeArrowheads="1"/>
          </p:cNvSpPr>
          <p:nvPr/>
        </p:nvSpPr>
        <p:spPr bwMode="auto">
          <a:xfrm>
            <a:off x="4343400" y="28956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477" name="Oval 21"/>
          <p:cNvSpPr>
            <a:spLocks noChangeArrowheads="1"/>
          </p:cNvSpPr>
          <p:nvPr/>
        </p:nvSpPr>
        <p:spPr bwMode="auto">
          <a:xfrm>
            <a:off x="4114800" y="38862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478" name="Oval 22"/>
          <p:cNvSpPr>
            <a:spLocks noChangeArrowheads="1"/>
          </p:cNvSpPr>
          <p:nvPr/>
        </p:nvSpPr>
        <p:spPr bwMode="auto">
          <a:xfrm>
            <a:off x="4343400" y="41148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479" name="Oval 23"/>
          <p:cNvSpPr>
            <a:spLocks noChangeArrowheads="1"/>
          </p:cNvSpPr>
          <p:nvPr/>
        </p:nvSpPr>
        <p:spPr bwMode="auto">
          <a:xfrm>
            <a:off x="4876800" y="33528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480" name="Oval 24"/>
          <p:cNvSpPr>
            <a:spLocks noChangeArrowheads="1"/>
          </p:cNvSpPr>
          <p:nvPr/>
        </p:nvSpPr>
        <p:spPr bwMode="auto">
          <a:xfrm>
            <a:off x="4648200" y="38862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481" name="Oval 25"/>
          <p:cNvSpPr>
            <a:spLocks noChangeArrowheads="1"/>
          </p:cNvSpPr>
          <p:nvPr/>
        </p:nvSpPr>
        <p:spPr bwMode="auto">
          <a:xfrm>
            <a:off x="1143000" y="32004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482" name="Oval 26"/>
          <p:cNvSpPr>
            <a:spLocks noChangeArrowheads="1"/>
          </p:cNvSpPr>
          <p:nvPr/>
        </p:nvSpPr>
        <p:spPr bwMode="auto">
          <a:xfrm>
            <a:off x="1066800" y="26670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483" name="Oval 27"/>
          <p:cNvSpPr>
            <a:spLocks noChangeArrowheads="1"/>
          </p:cNvSpPr>
          <p:nvPr/>
        </p:nvSpPr>
        <p:spPr bwMode="auto">
          <a:xfrm>
            <a:off x="1066800" y="38862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484" name="Oval 28"/>
          <p:cNvSpPr>
            <a:spLocks noChangeArrowheads="1"/>
          </p:cNvSpPr>
          <p:nvPr/>
        </p:nvSpPr>
        <p:spPr bwMode="auto">
          <a:xfrm>
            <a:off x="1600200" y="31242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485" name="Oval 29"/>
          <p:cNvSpPr>
            <a:spLocks noChangeArrowheads="1"/>
          </p:cNvSpPr>
          <p:nvPr/>
        </p:nvSpPr>
        <p:spPr bwMode="auto">
          <a:xfrm>
            <a:off x="1371600" y="36576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486" name="Oval 30"/>
          <p:cNvSpPr>
            <a:spLocks noChangeArrowheads="1"/>
          </p:cNvSpPr>
          <p:nvPr/>
        </p:nvSpPr>
        <p:spPr bwMode="auto">
          <a:xfrm>
            <a:off x="2057400" y="45720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487" name="Oval 31"/>
          <p:cNvSpPr>
            <a:spLocks noChangeArrowheads="1"/>
          </p:cNvSpPr>
          <p:nvPr/>
        </p:nvSpPr>
        <p:spPr bwMode="auto">
          <a:xfrm>
            <a:off x="1981200" y="40386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488" name="Oval 32"/>
          <p:cNvSpPr>
            <a:spLocks noChangeArrowheads="1"/>
          </p:cNvSpPr>
          <p:nvPr/>
        </p:nvSpPr>
        <p:spPr bwMode="auto">
          <a:xfrm>
            <a:off x="1981200" y="52578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489" name="Oval 33"/>
          <p:cNvSpPr>
            <a:spLocks noChangeArrowheads="1"/>
          </p:cNvSpPr>
          <p:nvPr/>
        </p:nvSpPr>
        <p:spPr bwMode="auto">
          <a:xfrm>
            <a:off x="2514600" y="44958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490" name="Oval 34"/>
          <p:cNvSpPr>
            <a:spLocks noChangeArrowheads="1"/>
          </p:cNvSpPr>
          <p:nvPr/>
        </p:nvSpPr>
        <p:spPr bwMode="auto">
          <a:xfrm>
            <a:off x="2286000" y="50292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491" name="Oval 35"/>
          <p:cNvSpPr>
            <a:spLocks noChangeArrowheads="1"/>
          </p:cNvSpPr>
          <p:nvPr/>
        </p:nvSpPr>
        <p:spPr bwMode="auto">
          <a:xfrm>
            <a:off x="3276600" y="48768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492" name="Oval 36"/>
          <p:cNvSpPr>
            <a:spLocks noChangeArrowheads="1"/>
          </p:cNvSpPr>
          <p:nvPr/>
        </p:nvSpPr>
        <p:spPr bwMode="auto">
          <a:xfrm>
            <a:off x="3124200" y="44958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493" name="Oval 37"/>
          <p:cNvSpPr>
            <a:spLocks noChangeArrowheads="1"/>
          </p:cNvSpPr>
          <p:nvPr/>
        </p:nvSpPr>
        <p:spPr bwMode="auto">
          <a:xfrm>
            <a:off x="2819400" y="50292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494" name="Oval 38"/>
          <p:cNvSpPr>
            <a:spLocks noChangeArrowheads="1"/>
          </p:cNvSpPr>
          <p:nvPr/>
        </p:nvSpPr>
        <p:spPr bwMode="auto">
          <a:xfrm>
            <a:off x="3733800" y="48006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495" name="Oval 39"/>
          <p:cNvSpPr>
            <a:spLocks noChangeArrowheads="1"/>
          </p:cNvSpPr>
          <p:nvPr/>
        </p:nvSpPr>
        <p:spPr bwMode="auto">
          <a:xfrm>
            <a:off x="3505200" y="53340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496" name="Oval 40"/>
          <p:cNvSpPr>
            <a:spLocks noChangeArrowheads="1"/>
          </p:cNvSpPr>
          <p:nvPr/>
        </p:nvSpPr>
        <p:spPr bwMode="auto">
          <a:xfrm>
            <a:off x="2057400" y="22098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497" name="Oval 41"/>
          <p:cNvSpPr>
            <a:spLocks noChangeArrowheads="1"/>
          </p:cNvSpPr>
          <p:nvPr/>
        </p:nvSpPr>
        <p:spPr bwMode="auto">
          <a:xfrm>
            <a:off x="2819400" y="22098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498" name="Oval 42"/>
          <p:cNvSpPr>
            <a:spLocks noChangeArrowheads="1"/>
          </p:cNvSpPr>
          <p:nvPr/>
        </p:nvSpPr>
        <p:spPr bwMode="auto">
          <a:xfrm>
            <a:off x="1981200" y="28956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499" name="Oval 43"/>
          <p:cNvSpPr>
            <a:spLocks noChangeArrowheads="1"/>
          </p:cNvSpPr>
          <p:nvPr/>
        </p:nvSpPr>
        <p:spPr bwMode="auto">
          <a:xfrm>
            <a:off x="2514600" y="21336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500" name="Oval 44"/>
          <p:cNvSpPr>
            <a:spLocks noChangeArrowheads="1"/>
          </p:cNvSpPr>
          <p:nvPr/>
        </p:nvSpPr>
        <p:spPr bwMode="auto">
          <a:xfrm>
            <a:off x="2286000" y="26670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501" name="Oval 45"/>
          <p:cNvSpPr>
            <a:spLocks noChangeArrowheads="1"/>
          </p:cNvSpPr>
          <p:nvPr/>
        </p:nvSpPr>
        <p:spPr bwMode="auto">
          <a:xfrm>
            <a:off x="3810000" y="21336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502" name="Oval 46"/>
          <p:cNvSpPr>
            <a:spLocks noChangeArrowheads="1"/>
          </p:cNvSpPr>
          <p:nvPr/>
        </p:nvSpPr>
        <p:spPr bwMode="auto">
          <a:xfrm>
            <a:off x="3200400" y="23622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503" name="Oval 47"/>
          <p:cNvSpPr>
            <a:spLocks noChangeArrowheads="1"/>
          </p:cNvSpPr>
          <p:nvPr/>
        </p:nvSpPr>
        <p:spPr bwMode="auto">
          <a:xfrm>
            <a:off x="3733800" y="28194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504" name="Oval 48"/>
          <p:cNvSpPr>
            <a:spLocks noChangeArrowheads="1"/>
          </p:cNvSpPr>
          <p:nvPr/>
        </p:nvSpPr>
        <p:spPr bwMode="auto">
          <a:xfrm>
            <a:off x="4267200" y="20574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505" name="Oval 49"/>
          <p:cNvSpPr>
            <a:spLocks noChangeArrowheads="1"/>
          </p:cNvSpPr>
          <p:nvPr/>
        </p:nvSpPr>
        <p:spPr bwMode="auto">
          <a:xfrm>
            <a:off x="4038600" y="25908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506" name="Oval 50"/>
          <p:cNvSpPr>
            <a:spLocks noChangeArrowheads="1"/>
          </p:cNvSpPr>
          <p:nvPr/>
        </p:nvSpPr>
        <p:spPr bwMode="auto">
          <a:xfrm>
            <a:off x="1447800" y="45720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507" name="Oval 51"/>
          <p:cNvSpPr>
            <a:spLocks noChangeArrowheads="1"/>
          </p:cNvSpPr>
          <p:nvPr/>
        </p:nvSpPr>
        <p:spPr bwMode="auto">
          <a:xfrm>
            <a:off x="1371600" y="40386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508" name="Oval 52"/>
          <p:cNvSpPr>
            <a:spLocks noChangeArrowheads="1"/>
          </p:cNvSpPr>
          <p:nvPr/>
        </p:nvSpPr>
        <p:spPr bwMode="auto">
          <a:xfrm>
            <a:off x="1905000" y="35052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509" name="Oval 53"/>
          <p:cNvSpPr>
            <a:spLocks noChangeArrowheads="1"/>
          </p:cNvSpPr>
          <p:nvPr/>
        </p:nvSpPr>
        <p:spPr bwMode="auto">
          <a:xfrm>
            <a:off x="1676400" y="50292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510" name="Oval 54"/>
          <p:cNvSpPr>
            <a:spLocks noChangeArrowheads="1"/>
          </p:cNvSpPr>
          <p:nvPr/>
        </p:nvSpPr>
        <p:spPr bwMode="auto">
          <a:xfrm>
            <a:off x="3429000" y="19812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511" name="Oval 55"/>
          <p:cNvSpPr>
            <a:spLocks noChangeArrowheads="1"/>
          </p:cNvSpPr>
          <p:nvPr/>
        </p:nvSpPr>
        <p:spPr bwMode="auto">
          <a:xfrm>
            <a:off x="4419600" y="25908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512" name="Oval 56"/>
          <p:cNvSpPr>
            <a:spLocks noChangeArrowheads="1"/>
          </p:cNvSpPr>
          <p:nvPr/>
        </p:nvSpPr>
        <p:spPr bwMode="auto">
          <a:xfrm>
            <a:off x="4191000" y="31242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513" name="Oval 57"/>
          <p:cNvSpPr>
            <a:spLocks noChangeArrowheads="1"/>
          </p:cNvSpPr>
          <p:nvPr/>
        </p:nvSpPr>
        <p:spPr bwMode="auto">
          <a:xfrm>
            <a:off x="3657600" y="42672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514" name="Oval 58"/>
          <p:cNvSpPr>
            <a:spLocks noChangeArrowheads="1"/>
          </p:cNvSpPr>
          <p:nvPr/>
        </p:nvSpPr>
        <p:spPr bwMode="auto">
          <a:xfrm>
            <a:off x="3886200" y="44958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515" name="Oval 59"/>
          <p:cNvSpPr>
            <a:spLocks noChangeArrowheads="1"/>
          </p:cNvSpPr>
          <p:nvPr/>
        </p:nvSpPr>
        <p:spPr bwMode="auto">
          <a:xfrm>
            <a:off x="3962400" y="41148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527" name="Rectangle 71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ln/>
        </p:spPr>
        <p:txBody>
          <a:bodyPr/>
          <a:lstStyle/>
          <a:p>
            <a:pPr>
              <a:lnSpc>
                <a:spcPct val="93000"/>
              </a:lnSpc>
              <a:buClr>
                <a:srgbClr val="0000FF"/>
              </a:buCl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dirty="0" smtClean="0">
                <a:solidFill>
                  <a:schemeClr val="tx2">
                    <a:lumMod val="75000"/>
                  </a:schemeClr>
                </a:solidFill>
              </a:rPr>
              <a:t>Boosting example</a:t>
            </a:r>
            <a:endParaRPr lang="en-GB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270022" y="5900888"/>
            <a:ext cx="37474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Start with equal weighted data set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97725214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Another view on the prior</a:t>
            </a:r>
            <a:endParaRPr lang="en-US" dirty="0"/>
          </a:p>
        </p:txBody>
      </p:sp>
      <p:graphicFrame>
        <p:nvGraphicFramePr>
          <p:cNvPr id="5" name="Content Placeholder 3"/>
          <p:cNvGraphicFramePr>
            <a:graphicFrameLocks noChangeAspect="1"/>
          </p:cNvGraphicFramePr>
          <p:nvPr>
            <p:extLst/>
          </p:nvPr>
        </p:nvGraphicFramePr>
        <p:xfrm>
          <a:off x="1295400" y="2560638"/>
          <a:ext cx="5692775" cy="503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2554" name="Equation" r:id="rId3" imgW="2438400" imgH="215900" progId="Equation.3">
                  <p:embed/>
                </p:oleObj>
              </mc:Choice>
              <mc:Fallback>
                <p:oleObj name="Equation" r:id="rId3" imgW="2438400" imgH="215900" progId="Equation.3">
                  <p:embed/>
                  <p:pic>
                    <p:nvPicPr>
                      <p:cNvPr id="5" name="Content Placeholder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295400" y="2560638"/>
                        <a:ext cx="5692775" cy="5032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522959" y="1780652"/>
            <a:ext cx="63423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Remember, the max is the same if we take the log:</a:t>
            </a:r>
            <a:endParaRPr lang="en-US" sz="2400" dirty="0"/>
          </a:p>
        </p:txBody>
      </p:sp>
      <p:graphicFrame>
        <p:nvGraphicFramePr>
          <p:cNvPr id="7" name="Object 2"/>
          <p:cNvGraphicFramePr>
            <a:graphicFrameLocks noChangeAspect="1"/>
          </p:cNvGraphicFramePr>
          <p:nvPr>
            <p:extLst/>
          </p:nvPr>
        </p:nvGraphicFramePr>
        <p:xfrm>
          <a:off x="622505" y="4052093"/>
          <a:ext cx="3651250" cy="887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2555" name="Equation" r:id="rId5" imgW="1879600" imgH="457200" progId="Equation.3">
                  <p:embed/>
                </p:oleObj>
              </mc:Choice>
              <mc:Fallback>
                <p:oleObj name="Equation" r:id="rId5" imgW="1879600" imgH="457200" progId="Equation.3">
                  <p:embed/>
                  <p:pic>
                    <p:nvPicPr>
                      <p:cNvPr id="7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2505" y="4052093"/>
                        <a:ext cx="3651250" cy="887413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8" name="Straight Arrow Connector 7"/>
          <p:cNvCxnSpPr/>
          <p:nvPr/>
        </p:nvCxnSpPr>
        <p:spPr>
          <a:xfrm flipV="1">
            <a:off x="2895600" y="3147220"/>
            <a:ext cx="1278609" cy="815180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 flipV="1">
            <a:off x="6258528" y="3147220"/>
            <a:ext cx="370872" cy="815180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988084" y="4052093"/>
            <a:ext cx="37779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We can use any distribution we’d like</a:t>
            </a:r>
          </a:p>
          <a:p>
            <a:r>
              <a:rPr lang="en-US" dirty="0" smtClean="0"/>
              <a:t>This allows us to impart addition </a:t>
            </a:r>
            <a:r>
              <a:rPr lang="en-US" dirty="0" smtClean="0">
                <a:solidFill>
                  <a:srgbClr val="FF6600"/>
                </a:solidFill>
              </a:rPr>
              <a:t>bias</a:t>
            </a:r>
            <a:r>
              <a:rPr lang="en-US" dirty="0" smtClean="0"/>
              <a:t> into the model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1905000" y="5715000"/>
            <a:ext cx="51087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</a:rPr>
              <a:t>Does this look like something we’ve seen before?</a:t>
            </a:r>
            <a:endParaRPr 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7811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1"/>
          <p:cNvSpPr>
            <a:spLocks noGrp="1" noChangeArrowheads="1"/>
          </p:cNvSpPr>
          <p:nvPr>
            <p:ph type="title"/>
          </p:nvPr>
        </p:nvSpPr>
        <p:spPr>
          <a:xfrm>
            <a:off x="381000" y="228600"/>
            <a:ext cx="8229600" cy="1143000"/>
          </a:xfrm>
          <a:ln/>
        </p:spPr>
        <p:txBody>
          <a:bodyPr/>
          <a:lstStyle/>
          <a:p>
            <a:pPr>
              <a:lnSpc>
                <a:spcPct val="93000"/>
              </a:lnSpc>
              <a:buClr>
                <a:srgbClr val="0000FF"/>
              </a:buCl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dirty="0" smtClean="0">
                <a:solidFill>
                  <a:srgbClr val="594740"/>
                </a:solidFill>
              </a:rPr>
              <a:t>Boosting example</a:t>
            </a:r>
            <a:endParaRPr lang="en-GB" dirty="0">
              <a:solidFill>
                <a:srgbClr val="594740"/>
              </a:solidFill>
            </a:endParaRPr>
          </a:p>
        </p:txBody>
      </p:sp>
      <p:sp>
        <p:nvSpPr>
          <p:cNvPr id="20482" name="Oval 2"/>
          <p:cNvSpPr>
            <a:spLocks noChangeArrowheads="1"/>
          </p:cNvSpPr>
          <p:nvPr/>
        </p:nvSpPr>
        <p:spPr bwMode="auto">
          <a:xfrm>
            <a:off x="3048000" y="2895600"/>
            <a:ext cx="152400" cy="152400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483" name="Oval 3"/>
          <p:cNvSpPr>
            <a:spLocks noChangeArrowheads="1"/>
          </p:cNvSpPr>
          <p:nvPr/>
        </p:nvSpPr>
        <p:spPr bwMode="auto">
          <a:xfrm>
            <a:off x="3352800" y="2819400"/>
            <a:ext cx="152400" cy="152400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484" name="Oval 4"/>
          <p:cNvSpPr>
            <a:spLocks noChangeArrowheads="1"/>
          </p:cNvSpPr>
          <p:nvPr/>
        </p:nvSpPr>
        <p:spPr bwMode="auto">
          <a:xfrm>
            <a:off x="3581400" y="3048000"/>
            <a:ext cx="152400" cy="152400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485" name="Oval 5"/>
          <p:cNvSpPr>
            <a:spLocks noChangeArrowheads="1"/>
          </p:cNvSpPr>
          <p:nvPr/>
        </p:nvSpPr>
        <p:spPr bwMode="auto">
          <a:xfrm>
            <a:off x="2819400" y="3352800"/>
            <a:ext cx="152400" cy="152400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486" name="Oval 6"/>
          <p:cNvSpPr>
            <a:spLocks noChangeArrowheads="1"/>
          </p:cNvSpPr>
          <p:nvPr/>
        </p:nvSpPr>
        <p:spPr bwMode="auto">
          <a:xfrm>
            <a:off x="3352800" y="3733800"/>
            <a:ext cx="152400" cy="152400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487" name="Oval 7"/>
          <p:cNvSpPr>
            <a:spLocks noChangeArrowheads="1"/>
          </p:cNvSpPr>
          <p:nvPr/>
        </p:nvSpPr>
        <p:spPr bwMode="auto">
          <a:xfrm>
            <a:off x="3733800" y="3429000"/>
            <a:ext cx="152400" cy="152400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488" name="Oval 8"/>
          <p:cNvSpPr>
            <a:spLocks noChangeArrowheads="1"/>
          </p:cNvSpPr>
          <p:nvPr/>
        </p:nvSpPr>
        <p:spPr bwMode="auto">
          <a:xfrm>
            <a:off x="2590800" y="3810000"/>
            <a:ext cx="152400" cy="152400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489" name="Oval 9"/>
          <p:cNvSpPr>
            <a:spLocks noChangeArrowheads="1"/>
          </p:cNvSpPr>
          <p:nvPr/>
        </p:nvSpPr>
        <p:spPr bwMode="auto">
          <a:xfrm>
            <a:off x="3048000" y="3352800"/>
            <a:ext cx="152400" cy="152400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490" name="Oval 10"/>
          <p:cNvSpPr>
            <a:spLocks noChangeArrowheads="1"/>
          </p:cNvSpPr>
          <p:nvPr/>
        </p:nvSpPr>
        <p:spPr bwMode="auto">
          <a:xfrm>
            <a:off x="3352800" y="3276600"/>
            <a:ext cx="152400" cy="152400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491" name="Oval 11"/>
          <p:cNvSpPr>
            <a:spLocks noChangeArrowheads="1"/>
          </p:cNvSpPr>
          <p:nvPr/>
        </p:nvSpPr>
        <p:spPr bwMode="auto">
          <a:xfrm>
            <a:off x="3429000" y="3505200"/>
            <a:ext cx="152400" cy="152400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492" name="Oval 12"/>
          <p:cNvSpPr>
            <a:spLocks noChangeArrowheads="1"/>
          </p:cNvSpPr>
          <p:nvPr/>
        </p:nvSpPr>
        <p:spPr bwMode="auto">
          <a:xfrm>
            <a:off x="2895600" y="3733800"/>
            <a:ext cx="152400" cy="152400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493" name="Oval 13"/>
          <p:cNvSpPr>
            <a:spLocks noChangeArrowheads="1"/>
          </p:cNvSpPr>
          <p:nvPr/>
        </p:nvSpPr>
        <p:spPr bwMode="auto">
          <a:xfrm>
            <a:off x="2514600" y="3429000"/>
            <a:ext cx="152400" cy="152400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494" name="Oval 14"/>
          <p:cNvSpPr>
            <a:spLocks noChangeArrowheads="1"/>
          </p:cNvSpPr>
          <p:nvPr/>
        </p:nvSpPr>
        <p:spPr bwMode="auto">
          <a:xfrm>
            <a:off x="2590800" y="2895600"/>
            <a:ext cx="152400" cy="152400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495" name="Oval 15"/>
          <p:cNvSpPr>
            <a:spLocks noChangeArrowheads="1"/>
          </p:cNvSpPr>
          <p:nvPr/>
        </p:nvSpPr>
        <p:spPr bwMode="auto">
          <a:xfrm>
            <a:off x="3124200" y="4038600"/>
            <a:ext cx="152400" cy="152400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496" name="Oval 16"/>
          <p:cNvSpPr>
            <a:spLocks noChangeArrowheads="1"/>
          </p:cNvSpPr>
          <p:nvPr/>
        </p:nvSpPr>
        <p:spPr bwMode="auto">
          <a:xfrm>
            <a:off x="2743200" y="3124200"/>
            <a:ext cx="152400" cy="152400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497" name="Oval 17"/>
          <p:cNvSpPr>
            <a:spLocks noChangeArrowheads="1"/>
          </p:cNvSpPr>
          <p:nvPr/>
        </p:nvSpPr>
        <p:spPr bwMode="auto">
          <a:xfrm>
            <a:off x="3505200" y="3886200"/>
            <a:ext cx="152400" cy="152400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498" name="Oval 18"/>
          <p:cNvSpPr>
            <a:spLocks noChangeArrowheads="1"/>
          </p:cNvSpPr>
          <p:nvPr/>
        </p:nvSpPr>
        <p:spPr bwMode="auto">
          <a:xfrm>
            <a:off x="2286000" y="3200400"/>
            <a:ext cx="152400" cy="152400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499" name="Oval 19"/>
          <p:cNvSpPr>
            <a:spLocks noChangeArrowheads="1"/>
          </p:cNvSpPr>
          <p:nvPr/>
        </p:nvSpPr>
        <p:spPr bwMode="auto">
          <a:xfrm>
            <a:off x="2819400" y="2743200"/>
            <a:ext cx="152400" cy="152400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500" name="Oval 20"/>
          <p:cNvSpPr>
            <a:spLocks noChangeArrowheads="1"/>
          </p:cNvSpPr>
          <p:nvPr/>
        </p:nvSpPr>
        <p:spPr bwMode="auto">
          <a:xfrm>
            <a:off x="4419600" y="34290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501" name="Oval 21"/>
          <p:cNvSpPr>
            <a:spLocks noChangeArrowheads="1"/>
          </p:cNvSpPr>
          <p:nvPr/>
        </p:nvSpPr>
        <p:spPr bwMode="auto">
          <a:xfrm>
            <a:off x="4343400" y="28956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502" name="Oval 22"/>
          <p:cNvSpPr>
            <a:spLocks noChangeArrowheads="1"/>
          </p:cNvSpPr>
          <p:nvPr/>
        </p:nvSpPr>
        <p:spPr bwMode="auto">
          <a:xfrm>
            <a:off x="4114800" y="38862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503" name="Oval 23"/>
          <p:cNvSpPr>
            <a:spLocks noChangeArrowheads="1"/>
          </p:cNvSpPr>
          <p:nvPr/>
        </p:nvSpPr>
        <p:spPr bwMode="auto">
          <a:xfrm>
            <a:off x="4343400" y="41148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504" name="Oval 24"/>
          <p:cNvSpPr>
            <a:spLocks noChangeArrowheads="1"/>
          </p:cNvSpPr>
          <p:nvPr/>
        </p:nvSpPr>
        <p:spPr bwMode="auto">
          <a:xfrm>
            <a:off x="4876800" y="33528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505" name="Oval 25"/>
          <p:cNvSpPr>
            <a:spLocks noChangeArrowheads="1"/>
          </p:cNvSpPr>
          <p:nvPr/>
        </p:nvSpPr>
        <p:spPr bwMode="auto">
          <a:xfrm>
            <a:off x="4648200" y="38862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506" name="Oval 26"/>
          <p:cNvSpPr>
            <a:spLocks noChangeArrowheads="1"/>
          </p:cNvSpPr>
          <p:nvPr/>
        </p:nvSpPr>
        <p:spPr bwMode="auto">
          <a:xfrm>
            <a:off x="1143000" y="32004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507" name="Oval 27"/>
          <p:cNvSpPr>
            <a:spLocks noChangeArrowheads="1"/>
          </p:cNvSpPr>
          <p:nvPr/>
        </p:nvSpPr>
        <p:spPr bwMode="auto">
          <a:xfrm>
            <a:off x="1066800" y="26670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508" name="Oval 28"/>
          <p:cNvSpPr>
            <a:spLocks noChangeArrowheads="1"/>
          </p:cNvSpPr>
          <p:nvPr/>
        </p:nvSpPr>
        <p:spPr bwMode="auto">
          <a:xfrm>
            <a:off x="1066800" y="38862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509" name="Oval 29"/>
          <p:cNvSpPr>
            <a:spLocks noChangeArrowheads="1"/>
          </p:cNvSpPr>
          <p:nvPr/>
        </p:nvSpPr>
        <p:spPr bwMode="auto">
          <a:xfrm>
            <a:off x="1600200" y="31242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510" name="Oval 30"/>
          <p:cNvSpPr>
            <a:spLocks noChangeArrowheads="1"/>
          </p:cNvSpPr>
          <p:nvPr/>
        </p:nvSpPr>
        <p:spPr bwMode="auto">
          <a:xfrm>
            <a:off x="1371600" y="36576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511" name="Oval 31"/>
          <p:cNvSpPr>
            <a:spLocks noChangeArrowheads="1"/>
          </p:cNvSpPr>
          <p:nvPr/>
        </p:nvSpPr>
        <p:spPr bwMode="auto">
          <a:xfrm>
            <a:off x="2057400" y="45720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512" name="Oval 32"/>
          <p:cNvSpPr>
            <a:spLocks noChangeArrowheads="1"/>
          </p:cNvSpPr>
          <p:nvPr/>
        </p:nvSpPr>
        <p:spPr bwMode="auto">
          <a:xfrm>
            <a:off x="1981200" y="40386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513" name="Oval 33"/>
          <p:cNvSpPr>
            <a:spLocks noChangeArrowheads="1"/>
          </p:cNvSpPr>
          <p:nvPr/>
        </p:nvSpPr>
        <p:spPr bwMode="auto">
          <a:xfrm>
            <a:off x="1981200" y="52578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514" name="Oval 34"/>
          <p:cNvSpPr>
            <a:spLocks noChangeArrowheads="1"/>
          </p:cNvSpPr>
          <p:nvPr/>
        </p:nvSpPr>
        <p:spPr bwMode="auto">
          <a:xfrm>
            <a:off x="2514600" y="44958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515" name="Oval 35"/>
          <p:cNvSpPr>
            <a:spLocks noChangeArrowheads="1"/>
          </p:cNvSpPr>
          <p:nvPr/>
        </p:nvSpPr>
        <p:spPr bwMode="auto">
          <a:xfrm>
            <a:off x="2286000" y="50292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516" name="Oval 36"/>
          <p:cNvSpPr>
            <a:spLocks noChangeArrowheads="1"/>
          </p:cNvSpPr>
          <p:nvPr/>
        </p:nvSpPr>
        <p:spPr bwMode="auto">
          <a:xfrm>
            <a:off x="3276600" y="48768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517" name="Oval 37"/>
          <p:cNvSpPr>
            <a:spLocks noChangeArrowheads="1"/>
          </p:cNvSpPr>
          <p:nvPr/>
        </p:nvSpPr>
        <p:spPr bwMode="auto">
          <a:xfrm>
            <a:off x="3124200" y="44958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518" name="Oval 38"/>
          <p:cNvSpPr>
            <a:spLocks noChangeArrowheads="1"/>
          </p:cNvSpPr>
          <p:nvPr/>
        </p:nvSpPr>
        <p:spPr bwMode="auto">
          <a:xfrm>
            <a:off x="2819400" y="50292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519" name="Oval 39"/>
          <p:cNvSpPr>
            <a:spLocks noChangeArrowheads="1"/>
          </p:cNvSpPr>
          <p:nvPr/>
        </p:nvSpPr>
        <p:spPr bwMode="auto">
          <a:xfrm>
            <a:off x="3733800" y="48006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520" name="Oval 40"/>
          <p:cNvSpPr>
            <a:spLocks noChangeArrowheads="1"/>
          </p:cNvSpPr>
          <p:nvPr/>
        </p:nvSpPr>
        <p:spPr bwMode="auto">
          <a:xfrm>
            <a:off x="3505200" y="53340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521" name="Oval 41"/>
          <p:cNvSpPr>
            <a:spLocks noChangeArrowheads="1"/>
          </p:cNvSpPr>
          <p:nvPr/>
        </p:nvSpPr>
        <p:spPr bwMode="auto">
          <a:xfrm>
            <a:off x="2057400" y="22098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522" name="Oval 42"/>
          <p:cNvSpPr>
            <a:spLocks noChangeArrowheads="1"/>
          </p:cNvSpPr>
          <p:nvPr/>
        </p:nvSpPr>
        <p:spPr bwMode="auto">
          <a:xfrm>
            <a:off x="2819400" y="22098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523" name="Oval 43"/>
          <p:cNvSpPr>
            <a:spLocks noChangeArrowheads="1"/>
          </p:cNvSpPr>
          <p:nvPr/>
        </p:nvSpPr>
        <p:spPr bwMode="auto">
          <a:xfrm>
            <a:off x="1981200" y="28956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524" name="Oval 44"/>
          <p:cNvSpPr>
            <a:spLocks noChangeArrowheads="1"/>
          </p:cNvSpPr>
          <p:nvPr/>
        </p:nvSpPr>
        <p:spPr bwMode="auto">
          <a:xfrm>
            <a:off x="2514600" y="21336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525" name="Oval 45"/>
          <p:cNvSpPr>
            <a:spLocks noChangeArrowheads="1"/>
          </p:cNvSpPr>
          <p:nvPr/>
        </p:nvSpPr>
        <p:spPr bwMode="auto">
          <a:xfrm>
            <a:off x="2286000" y="26670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526" name="Oval 46"/>
          <p:cNvSpPr>
            <a:spLocks noChangeArrowheads="1"/>
          </p:cNvSpPr>
          <p:nvPr/>
        </p:nvSpPr>
        <p:spPr bwMode="auto">
          <a:xfrm>
            <a:off x="3810000" y="21336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527" name="Oval 47"/>
          <p:cNvSpPr>
            <a:spLocks noChangeArrowheads="1"/>
          </p:cNvSpPr>
          <p:nvPr/>
        </p:nvSpPr>
        <p:spPr bwMode="auto">
          <a:xfrm>
            <a:off x="3200400" y="23622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528" name="Oval 48"/>
          <p:cNvSpPr>
            <a:spLocks noChangeArrowheads="1"/>
          </p:cNvSpPr>
          <p:nvPr/>
        </p:nvSpPr>
        <p:spPr bwMode="auto">
          <a:xfrm>
            <a:off x="3733800" y="28194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529" name="Oval 49"/>
          <p:cNvSpPr>
            <a:spLocks noChangeArrowheads="1"/>
          </p:cNvSpPr>
          <p:nvPr/>
        </p:nvSpPr>
        <p:spPr bwMode="auto">
          <a:xfrm>
            <a:off x="4267200" y="20574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530" name="Oval 50"/>
          <p:cNvSpPr>
            <a:spLocks noChangeArrowheads="1"/>
          </p:cNvSpPr>
          <p:nvPr/>
        </p:nvSpPr>
        <p:spPr bwMode="auto">
          <a:xfrm>
            <a:off x="4038600" y="25908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531" name="Oval 51"/>
          <p:cNvSpPr>
            <a:spLocks noChangeArrowheads="1"/>
          </p:cNvSpPr>
          <p:nvPr/>
        </p:nvSpPr>
        <p:spPr bwMode="auto">
          <a:xfrm>
            <a:off x="1447800" y="45720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532" name="Oval 52"/>
          <p:cNvSpPr>
            <a:spLocks noChangeArrowheads="1"/>
          </p:cNvSpPr>
          <p:nvPr/>
        </p:nvSpPr>
        <p:spPr bwMode="auto">
          <a:xfrm>
            <a:off x="1371600" y="40386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533" name="Oval 53"/>
          <p:cNvSpPr>
            <a:spLocks noChangeArrowheads="1"/>
          </p:cNvSpPr>
          <p:nvPr/>
        </p:nvSpPr>
        <p:spPr bwMode="auto">
          <a:xfrm>
            <a:off x="1905000" y="35052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534" name="Oval 54"/>
          <p:cNvSpPr>
            <a:spLocks noChangeArrowheads="1"/>
          </p:cNvSpPr>
          <p:nvPr/>
        </p:nvSpPr>
        <p:spPr bwMode="auto">
          <a:xfrm>
            <a:off x="1676400" y="50292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535" name="Oval 55"/>
          <p:cNvSpPr>
            <a:spLocks noChangeArrowheads="1"/>
          </p:cNvSpPr>
          <p:nvPr/>
        </p:nvSpPr>
        <p:spPr bwMode="auto">
          <a:xfrm>
            <a:off x="3429000" y="19812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536" name="Oval 56"/>
          <p:cNvSpPr>
            <a:spLocks noChangeArrowheads="1"/>
          </p:cNvSpPr>
          <p:nvPr/>
        </p:nvSpPr>
        <p:spPr bwMode="auto">
          <a:xfrm>
            <a:off x="4419600" y="25908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537" name="Oval 57"/>
          <p:cNvSpPr>
            <a:spLocks noChangeArrowheads="1"/>
          </p:cNvSpPr>
          <p:nvPr/>
        </p:nvSpPr>
        <p:spPr bwMode="auto">
          <a:xfrm>
            <a:off x="4191000" y="31242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538" name="Oval 58"/>
          <p:cNvSpPr>
            <a:spLocks noChangeArrowheads="1"/>
          </p:cNvSpPr>
          <p:nvPr/>
        </p:nvSpPr>
        <p:spPr bwMode="auto">
          <a:xfrm>
            <a:off x="3657600" y="42672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539" name="Oval 59"/>
          <p:cNvSpPr>
            <a:spLocks noChangeArrowheads="1"/>
          </p:cNvSpPr>
          <p:nvPr/>
        </p:nvSpPr>
        <p:spPr bwMode="auto">
          <a:xfrm>
            <a:off x="3886200" y="44958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540" name="Oval 60"/>
          <p:cNvSpPr>
            <a:spLocks noChangeArrowheads="1"/>
          </p:cNvSpPr>
          <p:nvPr/>
        </p:nvSpPr>
        <p:spPr bwMode="auto">
          <a:xfrm>
            <a:off x="3962400" y="41148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542" name="Line 62"/>
          <p:cNvSpPr>
            <a:spLocks noChangeShapeType="1"/>
          </p:cNvSpPr>
          <p:nvPr/>
        </p:nvSpPr>
        <p:spPr bwMode="auto">
          <a:xfrm>
            <a:off x="3048000" y="1447800"/>
            <a:ext cx="1588" cy="4572000"/>
          </a:xfrm>
          <a:prstGeom prst="line">
            <a:avLst/>
          </a:prstGeom>
          <a:noFill/>
          <a:ln w="936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543" name="AutoShape 63"/>
          <p:cNvSpPr>
            <a:spLocks noChangeArrowheads="1"/>
          </p:cNvSpPr>
          <p:nvPr/>
        </p:nvSpPr>
        <p:spPr bwMode="auto">
          <a:xfrm>
            <a:off x="1981200" y="6096000"/>
            <a:ext cx="3568700" cy="366713"/>
          </a:xfrm>
          <a:prstGeom prst="roundRect">
            <a:avLst>
              <a:gd name="adj" fmla="val 431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/>
          <a:p>
            <a:pPr eaLnBrk="1" hangingPunct="1">
              <a:lnSpc>
                <a:spcPct val="93000"/>
              </a:lnSpc>
              <a:buClr>
                <a:srgbClr val="000000"/>
              </a:buClr>
              <a:buSzPct val="100000"/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2400">
                <a:solidFill>
                  <a:schemeClr val="tx1"/>
                </a:solidFill>
              </a:rPr>
              <a:t>h =&gt; p(error) = 0.5  it is at chance</a:t>
            </a:r>
          </a:p>
        </p:txBody>
      </p:sp>
      <p:sp>
        <p:nvSpPr>
          <p:cNvPr id="20555" name="Line 75"/>
          <p:cNvSpPr>
            <a:spLocks noChangeShapeType="1"/>
          </p:cNvSpPr>
          <p:nvPr/>
        </p:nvSpPr>
        <p:spPr bwMode="auto">
          <a:xfrm flipH="1" flipV="1">
            <a:off x="2613025" y="5749925"/>
            <a:ext cx="423863" cy="12700"/>
          </a:xfrm>
          <a:prstGeom prst="line">
            <a:avLst/>
          </a:prstGeom>
          <a:noFill/>
          <a:ln w="76320">
            <a:solidFill>
              <a:srgbClr val="FE0606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556" name="Line 76"/>
          <p:cNvSpPr>
            <a:spLocks noChangeShapeType="1"/>
          </p:cNvSpPr>
          <p:nvPr/>
        </p:nvSpPr>
        <p:spPr bwMode="auto">
          <a:xfrm>
            <a:off x="3055938" y="5759450"/>
            <a:ext cx="450850" cy="1588"/>
          </a:xfrm>
          <a:prstGeom prst="line">
            <a:avLst/>
          </a:prstGeom>
          <a:noFill/>
          <a:ln w="76320">
            <a:solidFill>
              <a:srgbClr val="333399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0" name="TextBox 79"/>
          <p:cNvSpPr txBox="1"/>
          <p:nvPr/>
        </p:nvSpPr>
        <p:spPr>
          <a:xfrm>
            <a:off x="5410200" y="2102555"/>
            <a:ext cx="26212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weak learner = line</a:t>
            </a:r>
            <a:endParaRPr 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5029200" y="4731603"/>
            <a:ext cx="381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What would be the best line learned on this data set?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461507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1"/>
          <p:cNvSpPr>
            <a:spLocks noGrp="1" noChangeArrowheads="1"/>
          </p:cNvSpPr>
          <p:nvPr>
            <p:ph type="title"/>
          </p:nvPr>
        </p:nvSpPr>
        <p:spPr>
          <a:xfrm>
            <a:off x="381000" y="228600"/>
            <a:ext cx="8229600" cy="1143000"/>
          </a:xfrm>
          <a:ln/>
        </p:spPr>
        <p:txBody>
          <a:bodyPr/>
          <a:lstStyle/>
          <a:p>
            <a:pPr>
              <a:lnSpc>
                <a:spcPct val="93000"/>
              </a:lnSpc>
              <a:buClr>
                <a:srgbClr val="0000FF"/>
              </a:buCl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dirty="0" smtClean="0">
                <a:solidFill>
                  <a:srgbClr val="594740"/>
                </a:solidFill>
              </a:rPr>
              <a:t>Boosting example</a:t>
            </a:r>
            <a:endParaRPr lang="en-GB" dirty="0">
              <a:solidFill>
                <a:srgbClr val="594740"/>
              </a:solidFill>
            </a:endParaRPr>
          </a:p>
        </p:txBody>
      </p:sp>
      <p:sp>
        <p:nvSpPr>
          <p:cNvPr id="21506" name="Oval 2"/>
          <p:cNvSpPr>
            <a:spLocks noChangeArrowheads="1"/>
          </p:cNvSpPr>
          <p:nvPr/>
        </p:nvSpPr>
        <p:spPr bwMode="auto">
          <a:xfrm>
            <a:off x="3057525" y="2895600"/>
            <a:ext cx="152400" cy="152400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507" name="Oval 3"/>
          <p:cNvSpPr>
            <a:spLocks noChangeArrowheads="1"/>
          </p:cNvSpPr>
          <p:nvPr/>
        </p:nvSpPr>
        <p:spPr bwMode="auto">
          <a:xfrm>
            <a:off x="3362325" y="2843213"/>
            <a:ext cx="152400" cy="152400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508" name="Oval 4"/>
          <p:cNvSpPr>
            <a:spLocks noChangeArrowheads="1"/>
          </p:cNvSpPr>
          <p:nvPr/>
        </p:nvSpPr>
        <p:spPr bwMode="auto">
          <a:xfrm>
            <a:off x="3590925" y="3071813"/>
            <a:ext cx="152400" cy="152400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509" name="Oval 5"/>
          <p:cNvSpPr>
            <a:spLocks noChangeArrowheads="1"/>
          </p:cNvSpPr>
          <p:nvPr/>
        </p:nvSpPr>
        <p:spPr bwMode="auto">
          <a:xfrm>
            <a:off x="2828925" y="3352800"/>
            <a:ext cx="152400" cy="152400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510" name="Oval 6"/>
          <p:cNvSpPr>
            <a:spLocks noChangeArrowheads="1"/>
          </p:cNvSpPr>
          <p:nvPr/>
        </p:nvSpPr>
        <p:spPr bwMode="auto">
          <a:xfrm>
            <a:off x="3362325" y="3733800"/>
            <a:ext cx="152400" cy="152400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511" name="Oval 7"/>
          <p:cNvSpPr>
            <a:spLocks noChangeArrowheads="1"/>
          </p:cNvSpPr>
          <p:nvPr/>
        </p:nvSpPr>
        <p:spPr bwMode="auto">
          <a:xfrm>
            <a:off x="3743325" y="3429000"/>
            <a:ext cx="152400" cy="152400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512" name="Oval 8"/>
          <p:cNvSpPr>
            <a:spLocks noChangeArrowheads="1"/>
          </p:cNvSpPr>
          <p:nvPr/>
        </p:nvSpPr>
        <p:spPr bwMode="auto">
          <a:xfrm>
            <a:off x="2600325" y="3810000"/>
            <a:ext cx="152400" cy="152400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513" name="Oval 9"/>
          <p:cNvSpPr>
            <a:spLocks noChangeArrowheads="1"/>
          </p:cNvSpPr>
          <p:nvPr/>
        </p:nvSpPr>
        <p:spPr bwMode="auto">
          <a:xfrm>
            <a:off x="3057525" y="3352800"/>
            <a:ext cx="152400" cy="152400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514" name="Oval 10"/>
          <p:cNvSpPr>
            <a:spLocks noChangeArrowheads="1"/>
          </p:cNvSpPr>
          <p:nvPr/>
        </p:nvSpPr>
        <p:spPr bwMode="auto">
          <a:xfrm>
            <a:off x="3362325" y="3276600"/>
            <a:ext cx="152400" cy="152400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515" name="Oval 11"/>
          <p:cNvSpPr>
            <a:spLocks noChangeArrowheads="1"/>
          </p:cNvSpPr>
          <p:nvPr/>
        </p:nvSpPr>
        <p:spPr bwMode="auto">
          <a:xfrm>
            <a:off x="3438525" y="3505200"/>
            <a:ext cx="152400" cy="152400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516" name="Oval 12"/>
          <p:cNvSpPr>
            <a:spLocks noChangeArrowheads="1"/>
          </p:cNvSpPr>
          <p:nvPr/>
        </p:nvSpPr>
        <p:spPr bwMode="auto">
          <a:xfrm>
            <a:off x="2905125" y="3733800"/>
            <a:ext cx="152400" cy="152400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517" name="Oval 13"/>
          <p:cNvSpPr>
            <a:spLocks noChangeArrowheads="1"/>
          </p:cNvSpPr>
          <p:nvPr/>
        </p:nvSpPr>
        <p:spPr bwMode="auto">
          <a:xfrm>
            <a:off x="2524125" y="3429000"/>
            <a:ext cx="152400" cy="152400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518" name="Oval 14"/>
          <p:cNvSpPr>
            <a:spLocks noChangeArrowheads="1"/>
          </p:cNvSpPr>
          <p:nvPr/>
        </p:nvSpPr>
        <p:spPr bwMode="auto">
          <a:xfrm>
            <a:off x="2600325" y="2895600"/>
            <a:ext cx="152400" cy="152400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519" name="Oval 15"/>
          <p:cNvSpPr>
            <a:spLocks noChangeArrowheads="1"/>
          </p:cNvSpPr>
          <p:nvPr/>
        </p:nvSpPr>
        <p:spPr bwMode="auto">
          <a:xfrm>
            <a:off x="3133725" y="4038600"/>
            <a:ext cx="152400" cy="152400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520" name="Oval 16"/>
          <p:cNvSpPr>
            <a:spLocks noChangeArrowheads="1"/>
          </p:cNvSpPr>
          <p:nvPr/>
        </p:nvSpPr>
        <p:spPr bwMode="auto">
          <a:xfrm>
            <a:off x="2752725" y="3124200"/>
            <a:ext cx="152400" cy="152400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521" name="Oval 17"/>
          <p:cNvSpPr>
            <a:spLocks noChangeArrowheads="1"/>
          </p:cNvSpPr>
          <p:nvPr/>
        </p:nvSpPr>
        <p:spPr bwMode="auto">
          <a:xfrm>
            <a:off x="3514725" y="3886200"/>
            <a:ext cx="152400" cy="152400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522" name="Oval 18"/>
          <p:cNvSpPr>
            <a:spLocks noChangeArrowheads="1"/>
          </p:cNvSpPr>
          <p:nvPr/>
        </p:nvSpPr>
        <p:spPr bwMode="auto">
          <a:xfrm>
            <a:off x="2295525" y="3200400"/>
            <a:ext cx="152400" cy="152400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523" name="Oval 19"/>
          <p:cNvSpPr>
            <a:spLocks noChangeArrowheads="1"/>
          </p:cNvSpPr>
          <p:nvPr/>
        </p:nvSpPr>
        <p:spPr bwMode="auto">
          <a:xfrm>
            <a:off x="2828925" y="2743200"/>
            <a:ext cx="152400" cy="152400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524" name="Oval 20"/>
          <p:cNvSpPr>
            <a:spLocks noChangeArrowheads="1"/>
          </p:cNvSpPr>
          <p:nvPr/>
        </p:nvSpPr>
        <p:spPr bwMode="auto">
          <a:xfrm>
            <a:off x="4429125" y="34290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525" name="Oval 21"/>
          <p:cNvSpPr>
            <a:spLocks noChangeArrowheads="1"/>
          </p:cNvSpPr>
          <p:nvPr/>
        </p:nvSpPr>
        <p:spPr bwMode="auto">
          <a:xfrm>
            <a:off x="4352925" y="28956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526" name="Oval 22"/>
          <p:cNvSpPr>
            <a:spLocks noChangeArrowheads="1"/>
          </p:cNvSpPr>
          <p:nvPr/>
        </p:nvSpPr>
        <p:spPr bwMode="auto">
          <a:xfrm>
            <a:off x="4124325" y="38862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527" name="Oval 23"/>
          <p:cNvSpPr>
            <a:spLocks noChangeArrowheads="1"/>
          </p:cNvSpPr>
          <p:nvPr/>
        </p:nvSpPr>
        <p:spPr bwMode="auto">
          <a:xfrm>
            <a:off x="4352925" y="41148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528" name="Oval 24"/>
          <p:cNvSpPr>
            <a:spLocks noChangeArrowheads="1"/>
          </p:cNvSpPr>
          <p:nvPr/>
        </p:nvSpPr>
        <p:spPr bwMode="auto">
          <a:xfrm>
            <a:off x="4886325" y="33528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529" name="Oval 25"/>
          <p:cNvSpPr>
            <a:spLocks noChangeArrowheads="1"/>
          </p:cNvSpPr>
          <p:nvPr/>
        </p:nvSpPr>
        <p:spPr bwMode="auto">
          <a:xfrm>
            <a:off x="4657725" y="38862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530" name="Oval 26"/>
          <p:cNvSpPr>
            <a:spLocks noChangeArrowheads="1"/>
          </p:cNvSpPr>
          <p:nvPr/>
        </p:nvSpPr>
        <p:spPr bwMode="auto">
          <a:xfrm>
            <a:off x="1152525" y="32004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531" name="Oval 27"/>
          <p:cNvSpPr>
            <a:spLocks noChangeArrowheads="1"/>
          </p:cNvSpPr>
          <p:nvPr/>
        </p:nvSpPr>
        <p:spPr bwMode="auto">
          <a:xfrm>
            <a:off x="1076325" y="26670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532" name="Oval 28"/>
          <p:cNvSpPr>
            <a:spLocks noChangeArrowheads="1"/>
          </p:cNvSpPr>
          <p:nvPr/>
        </p:nvSpPr>
        <p:spPr bwMode="auto">
          <a:xfrm>
            <a:off x="1076325" y="38862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533" name="Oval 29"/>
          <p:cNvSpPr>
            <a:spLocks noChangeArrowheads="1"/>
          </p:cNvSpPr>
          <p:nvPr/>
        </p:nvSpPr>
        <p:spPr bwMode="auto">
          <a:xfrm>
            <a:off x="1609725" y="31242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534" name="Oval 30"/>
          <p:cNvSpPr>
            <a:spLocks noChangeArrowheads="1"/>
          </p:cNvSpPr>
          <p:nvPr/>
        </p:nvSpPr>
        <p:spPr bwMode="auto">
          <a:xfrm>
            <a:off x="1381125" y="36576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535" name="Oval 31"/>
          <p:cNvSpPr>
            <a:spLocks noChangeArrowheads="1"/>
          </p:cNvSpPr>
          <p:nvPr/>
        </p:nvSpPr>
        <p:spPr bwMode="auto">
          <a:xfrm>
            <a:off x="2066925" y="45720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536" name="Oval 32"/>
          <p:cNvSpPr>
            <a:spLocks noChangeArrowheads="1"/>
          </p:cNvSpPr>
          <p:nvPr/>
        </p:nvSpPr>
        <p:spPr bwMode="auto">
          <a:xfrm>
            <a:off x="1990725" y="40386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537" name="Oval 33"/>
          <p:cNvSpPr>
            <a:spLocks noChangeArrowheads="1"/>
          </p:cNvSpPr>
          <p:nvPr/>
        </p:nvSpPr>
        <p:spPr bwMode="auto">
          <a:xfrm>
            <a:off x="1990725" y="52578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538" name="Oval 34"/>
          <p:cNvSpPr>
            <a:spLocks noChangeArrowheads="1"/>
          </p:cNvSpPr>
          <p:nvPr/>
        </p:nvSpPr>
        <p:spPr bwMode="auto">
          <a:xfrm>
            <a:off x="2524125" y="44958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539" name="Oval 35"/>
          <p:cNvSpPr>
            <a:spLocks noChangeArrowheads="1"/>
          </p:cNvSpPr>
          <p:nvPr/>
        </p:nvSpPr>
        <p:spPr bwMode="auto">
          <a:xfrm>
            <a:off x="2295525" y="50292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540" name="Oval 36"/>
          <p:cNvSpPr>
            <a:spLocks noChangeArrowheads="1"/>
          </p:cNvSpPr>
          <p:nvPr/>
        </p:nvSpPr>
        <p:spPr bwMode="auto">
          <a:xfrm>
            <a:off x="3286125" y="48768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541" name="Oval 37"/>
          <p:cNvSpPr>
            <a:spLocks noChangeArrowheads="1"/>
          </p:cNvSpPr>
          <p:nvPr/>
        </p:nvSpPr>
        <p:spPr bwMode="auto">
          <a:xfrm>
            <a:off x="3133725" y="44958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542" name="Oval 38"/>
          <p:cNvSpPr>
            <a:spLocks noChangeArrowheads="1"/>
          </p:cNvSpPr>
          <p:nvPr/>
        </p:nvSpPr>
        <p:spPr bwMode="auto">
          <a:xfrm>
            <a:off x="2828925" y="50292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543" name="Oval 39"/>
          <p:cNvSpPr>
            <a:spLocks noChangeArrowheads="1"/>
          </p:cNvSpPr>
          <p:nvPr/>
        </p:nvSpPr>
        <p:spPr bwMode="auto">
          <a:xfrm>
            <a:off x="3743325" y="48006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544" name="Oval 40"/>
          <p:cNvSpPr>
            <a:spLocks noChangeArrowheads="1"/>
          </p:cNvSpPr>
          <p:nvPr/>
        </p:nvSpPr>
        <p:spPr bwMode="auto">
          <a:xfrm>
            <a:off x="3514725" y="53340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545" name="Oval 41"/>
          <p:cNvSpPr>
            <a:spLocks noChangeArrowheads="1"/>
          </p:cNvSpPr>
          <p:nvPr/>
        </p:nvSpPr>
        <p:spPr bwMode="auto">
          <a:xfrm>
            <a:off x="2066925" y="22098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546" name="Oval 42"/>
          <p:cNvSpPr>
            <a:spLocks noChangeArrowheads="1"/>
          </p:cNvSpPr>
          <p:nvPr/>
        </p:nvSpPr>
        <p:spPr bwMode="auto">
          <a:xfrm>
            <a:off x="2828925" y="22098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547" name="Oval 43"/>
          <p:cNvSpPr>
            <a:spLocks noChangeArrowheads="1"/>
          </p:cNvSpPr>
          <p:nvPr/>
        </p:nvSpPr>
        <p:spPr bwMode="auto">
          <a:xfrm>
            <a:off x="1990725" y="28956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548" name="Oval 44"/>
          <p:cNvSpPr>
            <a:spLocks noChangeArrowheads="1"/>
          </p:cNvSpPr>
          <p:nvPr/>
        </p:nvSpPr>
        <p:spPr bwMode="auto">
          <a:xfrm>
            <a:off x="2524125" y="21336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549" name="Oval 45"/>
          <p:cNvSpPr>
            <a:spLocks noChangeArrowheads="1"/>
          </p:cNvSpPr>
          <p:nvPr/>
        </p:nvSpPr>
        <p:spPr bwMode="auto">
          <a:xfrm>
            <a:off x="2295525" y="26670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550" name="Oval 46"/>
          <p:cNvSpPr>
            <a:spLocks noChangeArrowheads="1"/>
          </p:cNvSpPr>
          <p:nvPr/>
        </p:nvSpPr>
        <p:spPr bwMode="auto">
          <a:xfrm>
            <a:off x="3819525" y="21336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551" name="Oval 47"/>
          <p:cNvSpPr>
            <a:spLocks noChangeArrowheads="1"/>
          </p:cNvSpPr>
          <p:nvPr/>
        </p:nvSpPr>
        <p:spPr bwMode="auto">
          <a:xfrm>
            <a:off x="3209925" y="23622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552" name="Oval 48"/>
          <p:cNvSpPr>
            <a:spLocks noChangeArrowheads="1"/>
          </p:cNvSpPr>
          <p:nvPr/>
        </p:nvSpPr>
        <p:spPr bwMode="auto">
          <a:xfrm>
            <a:off x="3743325" y="28194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553" name="Oval 49"/>
          <p:cNvSpPr>
            <a:spLocks noChangeArrowheads="1"/>
          </p:cNvSpPr>
          <p:nvPr/>
        </p:nvSpPr>
        <p:spPr bwMode="auto">
          <a:xfrm>
            <a:off x="4276725" y="20574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554" name="Oval 50"/>
          <p:cNvSpPr>
            <a:spLocks noChangeArrowheads="1"/>
          </p:cNvSpPr>
          <p:nvPr/>
        </p:nvSpPr>
        <p:spPr bwMode="auto">
          <a:xfrm>
            <a:off x="4048125" y="25908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555" name="Oval 51"/>
          <p:cNvSpPr>
            <a:spLocks noChangeArrowheads="1"/>
          </p:cNvSpPr>
          <p:nvPr/>
        </p:nvSpPr>
        <p:spPr bwMode="auto">
          <a:xfrm>
            <a:off x="1457325" y="45720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556" name="Oval 52"/>
          <p:cNvSpPr>
            <a:spLocks noChangeArrowheads="1"/>
          </p:cNvSpPr>
          <p:nvPr/>
        </p:nvSpPr>
        <p:spPr bwMode="auto">
          <a:xfrm>
            <a:off x="1381125" y="40386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557" name="Oval 53"/>
          <p:cNvSpPr>
            <a:spLocks noChangeArrowheads="1"/>
          </p:cNvSpPr>
          <p:nvPr/>
        </p:nvSpPr>
        <p:spPr bwMode="auto">
          <a:xfrm>
            <a:off x="1914525" y="35052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558" name="Oval 54"/>
          <p:cNvSpPr>
            <a:spLocks noChangeArrowheads="1"/>
          </p:cNvSpPr>
          <p:nvPr/>
        </p:nvSpPr>
        <p:spPr bwMode="auto">
          <a:xfrm>
            <a:off x="1685925" y="50292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559" name="Oval 55"/>
          <p:cNvSpPr>
            <a:spLocks noChangeArrowheads="1"/>
          </p:cNvSpPr>
          <p:nvPr/>
        </p:nvSpPr>
        <p:spPr bwMode="auto">
          <a:xfrm>
            <a:off x="3438525" y="19812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560" name="Oval 56"/>
          <p:cNvSpPr>
            <a:spLocks noChangeArrowheads="1"/>
          </p:cNvSpPr>
          <p:nvPr/>
        </p:nvSpPr>
        <p:spPr bwMode="auto">
          <a:xfrm>
            <a:off x="4429125" y="25908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561" name="Oval 57"/>
          <p:cNvSpPr>
            <a:spLocks noChangeArrowheads="1"/>
          </p:cNvSpPr>
          <p:nvPr/>
        </p:nvSpPr>
        <p:spPr bwMode="auto">
          <a:xfrm>
            <a:off x="4200525" y="31242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562" name="Oval 58"/>
          <p:cNvSpPr>
            <a:spLocks noChangeArrowheads="1"/>
          </p:cNvSpPr>
          <p:nvPr/>
        </p:nvSpPr>
        <p:spPr bwMode="auto">
          <a:xfrm>
            <a:off x="3667125" y="42672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563" name="Oval 59"/>
          <p:cNvSpPr>
            <a:spLocks noChangeArrowheads="1"/>
          </p:cNvSpPr>
          <p:nvPr/>
        </p:nvSpPr>
        <p:spPr bwMode="auto">
          <a:xfrm>
            <a:off x="3895725" y="44958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564" name="Oval 60"/>
          <p:cNvSpPr>
            <a:spLocks noChangeArrowheads="1"/>
          </p:cNvSpPr>
          <p:nvPr/>
        </p:nvSpPr>
        <p:spPr bwMode="auto">
          <a:xfrm>
            <a:off x="3971925" y="41148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565" name="Line 61"/>
          <p:cNvSpPr>
            <a:spLocks noChangeShapeType="1"/>
          </p:cNvSpPr>
          <p:nvPr/>
        </p:nvSpPr>
        <p:spPr bwMode="auto">
          <a:xfrm>
            <a:off x="3057525" y="1447800"/>
            <a:ext cx="1588" cy="4572000"/>
          </a:xfrm>
          <a:prstGeom prst="line">
            <a:avLst/>
          </a:prstGeom>
          <a:noFill/>
          <a:ln w="936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66" name="AutoShape 62"/>
          <p:cNvSpPr>
            <a:spLocks noChangeArrowheads="1"/>
          </p:cNvSpPr>
          <p:nvPr/>
        </p:nvSpPr>
        <p:spPr bwMode="auto">
          <a:xfrm>
            <a:off x="1778000" y="5994400"/>
            <a:ext cx="3244850" cy="366713"/>
          </a:xfrm>
          <a:prstGeom prst="roundRect">
            <a:avLst>
              <a:gd name="adj" fmla="val 431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/>
          <a:p>
            <a:pPr eaLnBrk="1" hangingPunct="1">
              <a:lnSpc>
                <a:spcPct val="93000"/>
              </a:lnSpc>
              <a:buClr>
                <a:srgbClr val="000000"/>
              </a:buClr>
              <a:buSzPct val="100000"/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2400">
                <a:solidFill>
                  <a:schemeClr val="tx1"/>
                </a:solidFill>
              </a:rPr>
              <a:t>This one seems to be the best</a:t>
            </a:r>
          </a:p>
        </p:txBody>
      </p:sp>
      <p:sp>
        <p:nvSpPr>
          <p:cNvPr id="21567" name="Line 63"/>
          <p:cNvSpPr>
            <a:spLocks noChangeShapeType="1"/>
          </p:cNvSpPr>
          <p:nvPr/>
        </p:nvSpPr>
        <p:spPr bwMode="auto">
          <a:xfrm>
            <a:off x="2752725" y="1447800"/>
            <a:ext cx="1588" cy="4572000"/>
          </a:xfrm>
          <a:prstGeom prst="line">
            <a:avLst/>
          </a:prstGeom>
          <a:noFill/>
          <a:ln w="936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68" name="Line 64"/>
          <p:cNvSpPr>
            <a:spLocks noChangeShapeType="1"/>
          </p:cNvSpPr>
          <p:nvPr/>
        </p:nvSpPr>
        <p:spPr bwMode="auto">
          <a:xfrm>
            <a:off x="2524125" y="1447800"/>
            <a:ext cx="1588" cy="4572000"/>
          </a:xfrm>
          <a:prstGeom prst="line">
            <a:avLst/>
          </a:prstGeom>
          <a:noFill/>
          <a:ln w="3816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69" name="Line 65"/>
          <p:cNvSpPr>
            <a:spLocks noChangeShapeType="1"/>
          </p:cNvSpPr>
          <p:nvPr/>
        </p:nvSpPr>
        <p:spPr bwMode="auto">
          <a:xfrm>
            <a:off x="1990725" y="1447800"/>
            <a:ext cx="1588" cy="4572000"/>
          </a:xfrm>
          <a:prstGeom prst="line">
            <a:avLst/>
          </a:prstGeom>
          <a:noFill/>
          <a:ln w="936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81" name="Line 77"/>
          <p:cNvSpPr>
            <a:spLocks noChangeShapeType="1"/>
          </p:cNvSpPr>
          <p:nvPr/>
        </p:nvSpPr>
        <p:spPr bwMode="auto">
          <a:xfrm flipH="1" flipV="1">
            <a:off x="2081213" y="5937250"/>
            <a:ext cx="423862" cy="12700"/>
          </a:xfrm>
          <a:prstGeom prst="line">
            <a:avLst/>
          </a:prstGeom>
          <a:noFill/>
          <a:ln w="76320">
            <a:solidFill>
              <a:srgbClr val="FE0606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82" name="Line 78"/>
          <p:cNvSpPr>
            <a:spLocks noChangeShapeType="1"/>
          </p:cNvSpPr>
          <p:nvPr/>
        </p:nvSpPr>
        <p:spPr bwMode="auto">
          <a:xfrm>
            <a:off x="2524125" y="5946775"/>
            <a:ext cx="450850" cy="1588"/>
          </a:xfrm>
          <a:prstGeom prst="line">
            <a:avLst/>
          </a:prstGeom>
          <a:noFill/>
          <a:ln w="76320">
            <a:solidFill>
              <a:srgbClr val="333399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83" name="AutoShape 79"/>
          <p:cNvSpPr>
            <a:spLocks noChangeArrowheads="1"/>
          </p:cNvSpPr>
          <p:nvPr/>
        </p:nvSpPr>
        <p:spPr bwMode="auto">
          <a:xfrm>
            <a:off x="76200" y="6380163"/>
            <a:ext cx="6813550" cy="366712"/>
          </a:xfrm>
          <a:prstGeom prst="roundRect">
            <a:avLst>
              <a:gd name="adj" fmla="val 431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/>
          <a:p>
            <a:pPr eaLnBrk="1" hangingPunct="1">
              <a:lnSpc>
                <a:spcPct val="93000"/>
              </a:lnSpc>
              <a:buClr>
                <a:srgbClr val="000000"/>
              </a:buClr>
              <a:buSzPct val="100000"/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2400">
                <a:solidFill>
                  <a:schemeClr val="tx1"/>
                </a:solidFill>
              </a:rPr>
              <a:t>This is a </a:t>
            </a:r>
            <a:r>
              <a:rPr lang="ja-JP" altLang="en-GB" sz="2400">
                <a:solidFill>
                  <a:schemeClr val="tx1"/>
                </a:solidFill>
                <a:latin typeface="Arial"/>
              </a:rPr>
              <a:t>‘</a:t>
            </a:r>
            <a:r>
              <a:rPr lang="en-GB" sz="2400" b="1">
                <a:solidFill>
                  <a:schemeClr val="tx1"/>
                </a:solidFill>
              </a:rPr>
              <a:t>weak classifier</a:t>
            </a:r>
            <a:r>
              <a:rPr lang="ja-JP" altLang="en-GB" sz="2400">
                <a:solidFill>
                  <a:schemeClr val="tx1"/>
                </a:solidFill>
                <a:latin typeface="Arial"/>
              </a:rPr>
              <a:t>’</a:t>
            </a:r>
            <a:r>
              <a:rPr lang="en-GB" sz="2400">
                <a:solidFill>
                  <a:schemeClr val="tx1"/>
                </a:solidFill>
              </a:rPr>
              <a:t>: It performs slightly better than chance.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5029200" y="4731603"/>
            <a:ext cx="381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How should we reweight examples?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724613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"/>
          <p:cNvSpPr>
            <a:spLocks noGrp="1" noChangeArrowheads="1"/>
          </p:cNvSpPr>
          <p:nvPr>
            <p:ph type="title"/>
          </p:nvPr>
        </p:nvSpPr>
        <p:spPr>
          <a:xfrm>
            <a:off x="381000" y="228600"/>
            <a:ext cx="8229600" cy="1143000"/>
          </a:xfrm>
          <a:ln/>
        </p:spPr>
        <p:txBody>
          <a:bodyPr/>
          <a:lstStyle/>
          <a:p>
            <a:pPr>
              <a:lnSpc>
                <a:spcPct val="93000"/>
              </a:lnSpc>
              <a:buClr>
                <a:srgbClr val="0000FF"/>
              </a:buCl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dirty="0" smtClean="0">
                <a:solidFill>
                  <a:srgbClr val="594740"/>
                </a:solidFill>
              </a:rPr>
              <a:t>Boosting example</a:t>
            </a:r>
            <a:endParaRPr lang="en-GB" dirty="0">
              <a:solidFill>
                <a:srgbClr val="594740"/>
              </a:solidFill>
            </a:endParaRPr>
          </a:p>
        </p:txBody>
      </p:sp>
      <p:sp>
        <p:nvSpPr>
          <p:cNvPr id="22530" name="Oval 2"/>
          <p:cNvSpPr>
            <a:spLocks noChangeArrowheads="1"/>
          </p:cNvSpPr>
          <p:nvPr/>
        </p:nvSpPr>
        <p:spPr bwMode="auto">
          <a:xfrm>
            <a:off x="3067050" y="2895600"/>
            <a:ext cx="152400" cy="152400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2531" name="Oval 3"/>
          <p:cNvSpPr>
            <a:spLocks noChangeArrowheads="1"/>
          </p:cNvSpPr>
          <p:nvPr/>
        </p:nvSpPr>
        <p:spPr bwMode="auto">
          <a:xfrm>
            <a:off x="3371850" y="2859088"/>
            <a:ext cx="149225" cy="149225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2532" name="Oval 4"/>
          <p:cNvSpPr>
            <a:spLocks noChangeArrowheads="1"/>
          </p:cNvSpPr>
          <p:nvPr/>
        </p:nvSpPr>
        <p:spPr bwMode="auto">
          <a:xfrm>
            <a:off x="3600450" y="3098800"/>
            <a:ext cx="142875" cy="142875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2533" name="Oval 5"/>
          <p:cNvSpPr>
            <a:spLocks noChangeArrowheads="1"/>
          </p:cNvSpPr>
          <p:nvPr/>
        </p:nvSpPr>
        <p:spPr bwMode="auto">
          <a:xfrm>
            <a:off x="2838450" y="3352800"/>
            <a:ext cx="152400" cy="152400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2534" name="Oval 6"/>
          <p:cNvSpPr>
            <a:spLocks noChangeArrowheads="1"/>
          </p:cNvSpPr>
          <p:nvPr/>
        </p:nvSpPr>
        <p:spPr bwMode="auto">
          <a:xfrm>
            <a:off x="3371850" y="3733800"/>
            <a:ext cx="142875" cy="142875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2535" name="Oval 7"/>
          <p:cNvSpPr>
            <a:spLocks noChangeArrowheads="1"/>
          </p:cNvSpPr>
          <p:nvPr/>
        </p:nvSpPr>
        <p:spPr bwMode="auto">
          <a:xfrm>
            <a:off x="3752850" y="3429000"/>
            <a:ext cx="142875" cy="142875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2536" name="Oval 8"/>
          <p:cNvSpPr>
            <a:spLocks noChangeArrowheads="1"/>
          </p:cNvSpPr>
          <p:nvPr/>
        </p:nvSpPr>
        <p:spPr bwMode="auto">
          <a:xfrm>
            <a:off x="2609850" y="3810000"/>
            <a:ext cx="152400" cy="152400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2537" name="Oval 9"/>
          <p:cNvSpPr>
            <a:spLocks noChangeArrowheads="1"/>
          </p:cNvSpPr>
          <p:nvPr/>
        </p:nvSpPr>
        <p:spPr bwMode="auto">
          <a:xfrm>
            <a:off x="3067050" y="3352800"/>
            <a:ext cx="152400" cy="152400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2538" name="Oval 10"/>
          <p:cNvSpPr>
            <a:spLocks noChangeArrowheads="1"/>
          </p:cNvSpPr>
          <p:nvPr/>
        </p:nvSpPr>
        <p:spPr bwMode="auto">
          <a:xfrm>
            <a:off x="3371850" y="3276600"/>
            <a:ext cx="142875" cy="142875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2539" name="Oval 11"/>
          <p:cNvSpPr>
            <a:spLocks noChangeArrowheads="1"/>
          </p:cNvSpPr>
          <p:nvPr/>
        </p:nvSpPr>
        <p:spPr bwMode="auto">
          <a:xfrm>
            <a:off x="3448050" y="3505200"/>
            <a:ext cx="142875" cy="142875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2540" name="Oval 12"/>
          <p:cNvSpPr>
            <a:spLocks noChangeArrowheads="1"/>
          </p:cNvSpPr>
          <p:nvPr/>
        </p:nvSpPr>
        <p:spPr bwMode="auto">
          <a:xfrm>
            <a:off x="2914650" y="3733800"/>
            <a:ext cx="152400" cy="152400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2541" name="Oval 13"/>
          <p:cNvSpPr>
            <a:spLocks noChangeArrowheads="1"/>
          </p:cNvSpPr>
          <p:nvPr/>
        </p:nvSpPr>
        <p:spPr bwMode="auto">
          <a:xfrm>
            <a:off x="2533650" y="3429000"/>
            <a:ext cx="152400" cy="152400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2542" name="Oval 14"/>
          <p:cNvSpPr>
            <a:spLocks noChangeArrowheads="1"/>
          </p:cNvSpPr>
          <p:nvPr/>
        </p:nvSpPr>
        <p:spPr bwMode="auto">
          <a:xfrm>
            <a:off x="2609850" y="2895600"/>
            <a:ext cx="152400" cy="152400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2543" name="Oval 15"/>
          <p:cNvSpPr>
            <a:spLocks noChangeArrowheads="1"/>
          </p:cNvSpPr>
          <p:nvPr/>
        </p:nvSpPr>
        <p:spPr bwMode="auto">
          <a:xfrm>
            <a:off x="3143250" y="4038600"/>
            <a:ext cx="152400" cy="152400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2544" name="Oval 16"/>
          <p:cNvSpPr>
            <a:spLocks noChangeArrowheads="1"/>
          </p:cNvSpPr>
          <p:nvPr/>
        </p:nvSpPr>
        <p:spPr bwMode="auto">
          <a:xfrm>
            <a:off x="2762250" y="3124200"/>
            <a:ext cx="152400" cy="152400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2545" name="Oval 17"/>
          <p:cNvSpPr>
            <a:spLocks noChangeArrowheads="1"/>
          </p:cNvSpPr>
          <p:nvPr/>
        </p:nvSpPr>
        <p:spPr bwMode="auto">
          <a:xfrm>
            <a:off x="3524250" y="3886200"/>
            <a:ext cx="142875" cy="142875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2546" name="Oval 18"/>
          <p:cNvSpPr>
            <a:spLocks noChangeArrowheads="1"/>
          </p:cNvSpPr>
          <p:nvPr/>
        </p:nvSpPr>
        <p:spPr bwMode="auto">
          <a:xfrm>
            <a:off x="2152650" y="3200400"/>
            <a:ext cx="304800" cy="304800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2547" name="Oval 19"/>
          <p:cNvSpPr>
            <a:spLocks noChangeArrowheads="1"/>
          </p:cNvSpPr>
          <p:nvPr/>
        </p:nvSpPr>
        <p:spPr bwMode="auto">
          <a:xfrm>
            <a:off x="2838450" y="2743200"/>
            <a:ext cx="152400" cy="152400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2548" name="Oval 20"/>
          <p:cNvSpPr>
            <a:spLocks noChangeArrowheads="1"/>
          </p:cNvSpPr>
          <p:nvPr/>
        </p:nvSpPr>
        <p:spPr bwMode="auto">
          <a:xfrm>
            <a:off x="4438650" y="3565525"/>
            <a:ext cx="385763" cy="401638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2549" name="Oval 21"/>
          <p:cNvSpPr>
            <a:spLocks noChangeArrowheads="1"/>
          </p:cNvSpPr>
          <p:nvPr/>
        </p:nvSpPr>
        <p:spPr bwMode="auto">
          <a:xfrm>
            <a:off x="4362450" y="2989263"/>
            <a:ext cx="366713" cy="352425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2550" name="Oval 22"/>
          <p:cNvSpPr>
            <a:spLocks noChangeArrowheads="1"/>
          </p:cNvSpPr>
          <p:nvPr/>
        </p:nvSpPr>
        <p:spPr bwMode="auto">
          <a:xfrm>
            <a:off x="4133850" y="3886200"/>
            <a:ext cx="385763" cy="385763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2551" name="Oval 23"/>
          <p:cNvSpPr>
            <a:spLocks noChangeArrowheads="1"/>
          </p:cNvSpPr>
          <p:nvPr/>
        </p:nvSpPr>
        <p:spPr bwMode="auto">
          <a:xfrm>
            <a:off x="4362450" y="4165600"/>
            <a:ext cx="385763" cy="385763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2552" name="Oval 24"/>
          <p:cNvSpPr>
            <a:spLocks noChangeArrowheads="1"/>
          </p:cNvSpPr>
          <p:nvPr/>
        </p:nvSpPr>
        <p:spPr bwMode="auto">
          <a:xfrm>
            <a:off x="4775200" y="3417888"/>
            <a:ext cx="387350" cy="3810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2553" name="Oval 25"/>
          <p:cNvSpPr>
            <a:spLocks noChangeArrowheads="1"/>
          </p:cNvSpPr>
          <p:nvPr/>
        </p:nvSpPr>
        <p:spPr bwMode="auto">
          <a:xfrm>
            <a:off x="4667250" y="4021138"/>
            <a:ext cx="350838" cy="352425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2554" name="Oval 26"/>
          <p:cNvSpPr>
            <a:spLocks noChangeArrowheads="1"/>
          </p:cNvSpPr>
          <p:nvPr/>
        </p:nvSpPr>
        <p:spPr bwMode="auto">
          <a:xfrm>
            <a:off x="1162050" y="3217863"/>
            <a:ext cx="134938" cy="134937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2555" name="Oval 27"/>
          <p:cNvSpPr>
            <a:spLocks noChangeArrowheads="1"/>
          </p:cNvSpPr>
          <p:nvPr/>
        </p:nvSpPr>
        <p:spPr bwMode="auto">
          <a:xfrm>
            <a:off x="1085850" y="2671763"/>
            <a:ext cx="147638" cy="147637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2556" name="Oval 28"/>
          <p:cNvSpPr>
            <a:spLocks noChangeArrowheads="1"/>
          </p:cNvSpPr>
          <p:nvPr/>
        </p:nvSpPr>
        <p:spPr bwMode="auto">
          <a:xfrm>
            <a:off x="1085850" y="3916363"/>
            <a:ext cx="122238" cy="122237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2557" name="Oval 29"/>
          <p:cNvSpPr>
            <a:spLocks noChangeArrowheads="1"/>
          </p:cNvSpPr>
          <p:nvPr/>
        </p:nvSpPr>
        <p:spPr bwMode="auto">
          <a:xfrm>
            <a:off x="1619250" y="31242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2558" name="Oval 30"/>
          <p:cNvSpPr>
            <a:spLocks noChangeArrowheads="1"/>
          </p:cNvSpPr>
          <p:nvPr/>
        </p:nvSpPr>
        <p:spPr bwMode="auto">
          <a:xfrm>
            <a:off x="1390650" y="3673475"/>
            <a:ext cx="136525" cy="136525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2559" name="Oval 31"/>
          <p:cNvSpPr>
            <a:spLocks noChangeArrowheads="1"/>
          </p:cNvSpPr>
          <p:nvPr/>
        </p:nvSpPr>
        <p:spPr bwMode="auto">
          <a:xfrm>
            <a:off x="2076450" y="45720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2560" name="Oval 32"/>
          <p:cNvSpPr>
            <a:spLocks noChangeArrowheads="1"/>
          </p:cNvSpPr>
          <p:nvPr/>
        </p:nvSpPr>
        <p:spPr bwMode="auto">
          <a:xfrm>
            <a:off x="2000250" y="40386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2561" name="Oval 33"/>
          <p:cNvSpPr>
            <a:spLocks noChangeArrowheads="1"/>
          </p:cNvSpPr>
          <p:nvPr/>
        </p:nvSpPr>
        <p:spPr bwMode="auto">
          <a:xfrm>
            <a:off x="2000250" y="52578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2562" name="Oval 34"/>
          <p:cNvSpPr>
            <a:spLocks noChangeArrowheads="1"/>
          </p:cNvSpPr>
          <p:nvPr/>
        </p:nvSpPr>
        <p:spPr bwMode="auto">
          <a:xfrm>
            <a:off x="2533650" y="4467225"/>
            <a:ext cx="333375" cy="333375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2563" name="Oval 35"/>
          <p:cNvSpPr>
            <a:spLocks noChangeArrowheads="1"/>
          </p:cNvSpPr>
          <p:nvPr/>
        </p:nvSpPr>
        <p:spPr bwMode="auto">
          <a:xfrm>
            <a:off x="2305050" y="50292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2564" name="Oval 36"/>
          <p:cNvSpPr>
            <a:spLocks noChangeArrowheads="1"/>
          </p:cNvSpPr>
          <p:nvPr/>
        </p:nvSpPr>
        <p:spPr bwMode="auto">
          <a:xfrm>
            <a:off x="3295650" y="4811713"/>
            <a:ext cx="369888" cy="369887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2565" name="Oval 37"/>
          <p:cNvSpPr>
            <a:spLocks noChangeArrowheads="1"/>
          </p:cNvSpPr>
          <p:nvPr/>
        </p:nvSpPr>
        <p:spPr bwMode="auto">
          <a:xfrm>
            <a:off x="3143250" y="4430713"/>
            <a:ext cx="369888" cy="369887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2566" name="Oval 38"/>
          <p:cNvSpPr>
            <a:spLocks noChangeArrowheads="1"/>
          </p:cNvSpPr>
          <p:nvPr/>
        </p:nvSpPr>
        <p:spPr bwMode="auto">
          <a:xfrm>
            <a:off x="2838450" y="4964113"/>
            <a:ext cx="369888" cy="369887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2567" name="Oval 39"/>
          <p:cNvSpPr>
            <a:spLocks noChangeArrowheads="1"/>
          </p:cNvSpPr>
          <p:nvPr/>
        </p:nvSpPr>
        <p:spPr bwMode="auto">
          <a:xfrm>
            <a:off x="3752850" y="4800600"/>
            <a:ext cx="334963" cy="344488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2568" name="Oval 40"/>
          <p:cNvSpPr>
            <a:spLocks noChangeArrowheads="1"/>
          </p:cNvSpPr>
          <p:nvPr/>
        </p:nvSpPr>
        <p:spPr bwMode="auto">
          <a:xfrm>
            <a:off x="3524250" y="5268913"/>
            <a:ext cx="369888" cy="369887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2569" name="Oval 41"/>
          <p:cNvSpPr>
            <a:spLocks noChangeArrowheads="1"/>
          </p:cNvSpPr>
          <p:nvPr/>
        </p:nvSpPr>
        <p:spPr bwMode="auto">
          <a:xfrm>
            <a:off x="2076450" y="22098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2570" name="Oval 42"/>
          <p:cNvSpPr>
            <a:spLocks noChangeArrowheads="1"/>
          </p:cNvSpPr>
          <p:nvPr/>
        </p:nvSpPr>
        <p:spPr bwMode="auto">
          <a:xfrm>
            <a:off x="2838450" y="2144713"/>
            <a:ext cx="369888" cy="369887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2571" name="Oval 43"/>
          <p:cNvSpPr>
            <a:spLocks noChangeArrowheads="1"/>
          </p:cNvSpPr>
          <p:nvPr/>
        </p:nvSpPr>
        <p:spPr bwMode="auto">
          <a:xfrm>
            <a:off x="2000250" y="28956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2572" name="Oval 44"/>
          <p:cNvSpPr>
            <a:spLocks noChangeArrowheads="1"/>
          </p:cNvSpPr>
          <p:nvPr/>
        </p:nvSpPr>
        <p:spPr bwMode="auto">
          <a:xfrm>
            <a:off x="2533650" y="2105025"/>
            <a:ext cx="333375" cy="333375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2573" name="Oval 45"/>
          <p:cNvSpPr>
            <a:spLocks noChangeArrowheads="1"/>
          </p:cNvSpPr>
          <p:nvPr/>
        </p:nvSpPr>
        <p:spPr bwMode="auto">
          <a:xfrm>
            <a:off x="2305050" y="26670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2574" name="Oval 46"/>
          <p:cNvSpPr>
            <a:spLocks noChangeArrowheads="1"/>
          </p:cNvSpPr>
          <p:nvPr/>
        </p:nvSpPr>
        <p:spPr bwMode="auto">
          <a:xfrm>
            <a:off x="3829050" y="2133600"/>
            <a:ext cx="384175" cy="365125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2575" name="Oval 47"/>
          <p:cNvSpPr>
            <a:spLocks noChangeArrowheads="1"/>
          </p:cNvSpPr>
          <p:nvPr/>
        </p:nvSpPr>
        <p:spPr bwMode="auto">
          <a:xfrm>
            <a:off x="3219450" y="2297113"/>
            <a:ext cx="369888" cy="369887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2576" name="Oval 48"/>
          <p:cNvSpPr>
            <a:spLocks noChangeArrowheads="1"/>
          </p:cNvSpPr>
          <p:nvPr/>
        </p:nvSpPr>
        <p:spPr bwMode="auto">
          <a:xfrm>
            <a:off x="3752850" y="2754313"/>
            <a:ext cx="369888" cy="369887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2577" name="Oval 49"/>
          <p:cNvSpPr>
            <a:spLocks noChangeArrowheads="1"/>
          </p:cNvSpPr>
          <p:nvPr/>
        </p:nvSpPr>
        <p:spPr bwMode="auto">
          <a:xfrm>
            <a:off x="4286250" y="2057400"/>
            <a:ext cx="385763" cy="385763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2578" name="Oval 50"/>
          <p:cNvSpPr>
            <a:spLocks noChangeArrowheads="1"/>
          </p:cNvSpPr>
          <p:nvPr/>
        </p:nvSpPr>
        <p:spPr bwMode="auto">
          <a:xfrm>
            <a:off x="4057650" y="2590800"/>
            <a:ext cx="385763" cy="385763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2579" name="Oval 51"/>
          <p:cNvSpPr>
            <a:spLocks noChangeArrowheads="1"/>
          </p:cNvSpPr>
          <p:nvPr/>
        </p:nvSpPr>
        <p:spPr bwMode="auto">
          <a:xfrm>
            <a:off x="1466850" y="45720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2580" name="Oval 52"/>
          <p:cNvSpPr>
            <a:spLocks noChangeArrowheads="1"/>
          </p:cNvSpPr>
          <p:nvPr/>
        </p:nvSpPr>
        <p:spPr bwMode="auto">
          <a:xfrm>
            <a:off x="1390650" y="4068763"/>
            <a:ext cx="122238" cy="122237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2581" name="Oval 53"/>
          <p:cNvSpPr>
            <a:spLocks noChangeArrowheads="1"/>
          </p:cNvSpPr>
          <p:nvPr/>
        </p:nvSpPr>
        <p:spPr bwMode="auto">
          <a:xfrm>
            <a:off x="1924050" y="35052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2582" name="Oval 54"/>
          <p:cNvSpPr>
            <a:spLocks noChangeArrowheads="1"/>
          </p:cNvSpPr>
          <p:nvPr/>
        </p:nvSpPr>
        <p:spPr bwMode="auto">
          <a:xfrm>
            <a:off x="1695450" y="50292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2583" name="Oval 55"/>
          <p:cNvSpPr>
            <a:spLocks noChangeArrowheads="1"/>
          </p:cNvSpPr>
          <p:nvPr/>
        </p:nvSpPr>
        <p:spPr bwMode="auto">
          <a:xfrm>
            <a:off x="3448050" y="1916113"/>
            <a:ext cx="369888" cy="369887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2584" name="Oval 56"/>
          <p:cNvSpPr>
            <a:spLocks noChangeArrowheads="1"/>
          </p:cNvSpPr>
          <p:nvPr/>
        </p:nvSpPr>
        <p:spPr bwMode="auto">
          <a:xfrm>
            <a:off x="4438650" y="2727325"/>
            <a:ext cx="373063" cy="350838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2585" name="Oval 57"/>
          <p:cNvSpPr>
            <a:spLocks noChangeArrowheads="1"/>
          </p:cNvSpPr>
          <p:nvPr/>
        </p:nvSpPr>
        <p:spPr bwMode="auto">
          <a:xfrm>
            <a:off x="4210050" y="3124200"/>
            <a:ext cx="385763" cy="385763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2586" name="Oval 58"/>
          <p:cNvSpPr>
            <a:spLocks noChangeArrowheads="1"/>
          </p:cNvSpPr>
          <p:nvPr/>
        </p:nvSpPr>
        <p:spPr bwMode="auto">
          <a:xfrm>
            <a:off x="3676650" y="4202113"/>
            <a:ext cx="369888" cy="369887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2587" name="Oval 59"/>
          <p:cNvSpPr>
            <a:spLocks noChangeArrowheads="1"/>
          </p:cNvSpPr>
          <p:nvPr/>
        </p:nvSpPr>
        <p:spPr bwMode="auto">
          <a:xfrm>
            <a:off x="3905250" y="4495800"/>
            <a:ext cx="385763" cy="385763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2588" name="Oval 60"/>
          <p:cNvSpPr>
            <a:spLocks noChangeArrowheads="1"/>
          </p:cNvSpPr>
          <p:nvPr/>
        </p:nvSpPr>
        <p:spPr bwMode="auto">
          <a:xfrm>
            <a:off x="3981450" y="4114800"/>
            <a:ext cx="385763" cy="385763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2590" name="Line 62"/>
          <p:cNvSpPr>
            <a:spLocks noChangeShapeType="1"/>
          </p:cNvSpPr>
          <p:nvPr/>
        </p:nvSpPr>
        <p:spPr bwMode="auto">
          <a:xfrm>
            <a:off x="2533650" y="1447800"/>
            <a:ext cx="1588" cy="4572000"/>
          </a:xfrm>
          <a:prstGeom prst="line">
            <a:avLst/>
          </a:prstGeom>
          <a:noFill/>
          <a:ln w="3816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3981450" y="5997714"/>
            <a:ext cx="355738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0000FF"/>
                </a:solidFill>
              </a:rPr>
              <a:t>reds on this side get more weight</a:t>
            </a:r>
          </a:p>
          <a:p>
            <a:r>
              <a:rPr lang="en-US" sz="2000" dirty="0" smtClean="0">
                <a:solidFill>
                  <a:srgbClr val="0000FF"/>
                </a:solidFill>
              </a:rPr>
              <a:t>blues on this side get less weight </a:t>
            </a:r>
            <a:endParaRPr lang="en-US" sz="2000" dirty="0">
              <a:solidFill>
                <a:srgbClr val="0000FF"/>
              </a:solidFill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0" y="5997714"/>
            <a:ext cx="36292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0000FF"/>
                </a:solidFill>
              </a:rPr>
              <a:t>reds on this side get less weight</a:t>
            </a:r>
          </a:p>
          <a:p>
            <a:r>
              <a:rPr lang="en-US" sz="2000" dirty="0" smtClean="0">
                <a:solidFill>
                  <a:srgbClr val="0000FF"/>
                </a:solidFill>
              </a:rPr>
              <a:t>blues on this side get more weight </a:t>
            </a:r>
            <a:endParaRPr lang="en-US" sz="2000" dirty="0">
              <a:solidFill>
                <a:srgbClr val="0000FF"/>
              </a:solidFill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5029200" y="4731603"/>
            <a:ext cx="381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What would be the best line learned on this data set?</a:t>
            </a:r>
          </a:p>
        </p:txBody>
      </p:sp>
    </p:spTree>
    <p:extLst>
      <p:ext uri="{BB962C8B-B14F-4D97-AF65-F5344CB8AC3E}">
        <p14:creationId xmlns:p14="http://schemas.microsoft.com/office/powerpoint/2010/main" val="200573851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0"/>
    </p:bld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1"/>
          <p:cNvSpPr>
            <a:spLocks noGrp="1" noChangeArrowheads="1"/>
          </p:cNvSpPr>
          <p:nvPr>
            <p:ph type="title"/>
          </p:nvPr>
        </p:nvSpPr>
        <p:spPr>
          <a:xfrm>
            <a:off x="381000" y="228600"/>
            <a:ext cx="8229600" cy="1143000"/>
          </a:xfrm>
          <a:ln/>
        </p:spPr>
        <p:txBody>
          <a:bodyPr/>
          <a:lstStyle/>
          <a:p>
            <a:pPr>
              <a:lnSpc>
                <a:spcPct val="93000"/>
              </a:lnSpc>
              <a:buClr>
                <a:srgbClr val="0000FF"/>
              </a:buCl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dirty="0" smtClean="0">
                <a:solidFill>
                  <a:srgbClr val="594740"/>
                </a:solidFill>
              </a:rPr>
              <a:t>Boosting example</a:t>
            </a:r>
            <a:endParaRPr lang="en-GB" dirty="0">
              <a:solidFill>
                <a:srgbClr val="594740"/>
              </a:solidFill>
            </a:endParaRPr>
          </a:p>
        </p:txBody>
      </p:sp>
      <p:sp>
        <p:nvSpPr>
          <p:cNvPr id="23555" name="Line 3"/>
          <p:cNvSpPr>
            <a:spLocks noChangeShapeType="1"/>
          </p:cNvSpPr>
          <p:nvPr/>
        </p:nvSpPr>
        <p:spPr bwMode="auto">
          <a:xfrm>
            <a:off x="2533650" y="1447800"/>
            <a:ext cx="1588" cy="4572000"/>
          </a:xfrm>
          <a:prstGeom prst="line">
            <a:avLst/>
          </a:prstGeom>
          <a:noFill/>
          <a:ln w="3816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568" name="Line 16"/>
          <p:cNvSpPr>
            <a:spLocks noChangeShapeType="1"/>
          </p:cNvSpPr>
          <p:nvPr/>
        </p:nvSpPr>
        <p:spPr bwMode="auto">
          <a:xfrm>
            <a:off x="3363913" y="1438275"/>
            <a:ext cx="523875" cy="4572000"/>
          </a:xfrm>
          <a:prstGeom prst="line">
            <a:avLst/>
          </a:prstGeom>
          <a:noFill/>
          <a:ln w="3816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569" name="Oval 17"/>
          <p:cNvSpPr>
            <a:spLocks noChangeArrowheads="1"/>
          </p:cNvSpPr>
          <p:nvPr/>
        </p:nvSpPr>
        <p:spPr bwMode="auto">
          <a:xfrm>
            <a:off x="3067050" y="2895600"/>
            <a:ext cx="152400" cy="152400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570" name="Oval 18"/>
          <p:cNvSpPr>
            <a:spLocks noChangeArrowheads="1"/>
          </p:cNvSpPr>
          <p:nvPr/>
        </p:nvSpPr>
        <p:spPr bwMode="auto">
          <a:xfrm>
            <a:off x="3371850" y="2859088"/>
            <a:ext cx="149225" cy="149225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571" name="Oval 19"/>
          <p:cNvSpPr>
            <a:spLocks noChangeArrowheads="1"/>
          </p:cNvSpPr>
          <p:nvPr/>
        </p:nvSpPr>
        <p:spPr bwMode="auto">
          <a:xfrm>
            <a:off x="3600450" y="3098800"/>
            <a:ext cx="142875" cy="142875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572" name="Oval 20"/>
          <p:cNvSpPr>
            <a:spLocks noChangeArrowheads="1"/>
          </p:cNvSpPr>
          <p:nvPr/>
        </p:nvSpPr>
        <p:spPr bwMode="auto">
          <a:xfrm>
            <a:off x="2838450" y="3352800"/>
            <a:ext cx="152400" cy="152400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573" name="Oval 21"/>
          <p:cNvSpPr>
            <a:spLocks noChangeArrowheads="1"/>
          </p:cNvSpPr>
          <p:nvPr/>
        </p:nvSpPr>
        <p:spPr bwMode="auto">
          <a:xfrm>
            <a:off x="3371850" y="3733800"/>
            <a:ext cx="142875" cy="142875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574" name="Oval 22"/>
          <p:cNvSpPr>
            <a:spLocks noChangeArrowheads="1"/>
          </p:cNvSpPr>
          <p:nvPr/>
        </p:nvSpPr>
        <p:spPr bwMode="auto">
          <a:xfrm>
            <a:off x="3752850" y="3429000"/>
            <a:ext cx="142875" cy="142875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575" name="Oval 23"/>
          <p:cNvSpPr>
            <a:spLocks noChangeArrowheads="1"/>
          </p:cNvSpPr>
          <p:nvPr/>
        </p:nvSpPr>
        <p:spPr bwMode="auto">
          <a:xfrm>
            <a:off x="2609850" y="3810000"/>
            <a:ext cx="152400" cy="152400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576" name="Oval 24"/>
          <p:cNvSpPr>
            <a:spLocks noChangeArrowheads="1"/>
          </p:cNvSpPr>
          <p:nvPr/>
        </p:nvSpPr>
        <p:spPr bwMode="auto">
          <a:xfrm>
            <a:off x="3067050" y="3352800"/>
            <a:ext cx="152400" cy="152400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577" name="Oval 25"/>
          <p:cNvSpPr>
            <a:spLocks noChangeArrowheads="1"/>
          </p:cNvSpPr>
          <p:nvPr/>
        </p:nvSpPr>
        <p:spPr bwMode="auto">
          <a:xfrm>
            <a:off x="3371850" y="3276600"/>
            <a:ext cx="142875" cy="142875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578" name="Oval 26"/>
          <p:cNvSpPr>
            <a:spLocks noChangeArrowheads="1"/>
          </p:cNvSpPr>
          <p:nvPr/>
        </p:nvSpPr>
        <p:spPr bwMode="auto">
          <a:xfrm>
            <a:off x="3448050" y="3505200"/>
            <a:ext cx="142875" cy="142875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579" name="Oval 27"/>
          <p:cNvSpPr>
            <a:spLocks noChangeArrowheads="1"/>
          </p:cNvSpPr>
          <p:nvPr/>
        </p:nvSpPr>
        <p:spPr bwMode="auto">
          <a:xfrm>
            <a:off x="2914650" y="3733800"/>
            <a:ext cx="152400" cy="152400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580" name="Oval 28"/>
          <p:cNvSpPr>
            <a:spLocks noChangeArrowheads="1"/>
          </p:cNvSpPr>
          <p:nvPr/>
        </p:nvSpPr>
        <p:spPr bwMode="auto">
          <a:xfrm>
            <a:off x="2533650" y="3429000"/>
            <a:ext cx="152400" cy="152400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581" name="Oval 29"/>
          <p:cNvSpPr>
            <a:spLocks noChangeArrowheads="1"/>
          </p:cNvSpPr>
          <p:nvPr/>
        </p:nvSpPr>
        <p:spPr bwMode="auto">
          <a:xfrm>
            <a:off x="2609850" y="2895600"/>
            <a:ext cx="152400" cy="152400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582" name="Oval 30"/>
          <p:cNvSpPr>
            <a:spLocks noChangeArrowheads="1"/>
          </p:cNvSpPr>
          <p:nvPr/>
        </p:nvSpPr>
        <p:spPr bwMode="auto">
          <a:xfrm>
            <a:off x="3143250" y="4038600"/>
            <a:ext cx="152400" cy="152400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583" name="Oval 31"/>
          <p:cNvSpPr>
            <a:spLocks noChangeArrowheads="1"/>
          </p:cNvSpPr>
          <p:nvPr/>
        </p:nvSpPr>
        <p:spPr bwMode="auto">
          <a:xfrm>
            <a:off x="2762250" y="3124200"/>
            <a:ext cx="152400" cy="152400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584" name="Oval 32"/>
          <p:cNvSpPr>
            <a:spLocks noChangeArrowheads="1"/>
          </p:cNvSpPr>
          <p:nvPr/>
        </p:nvSpPr>
        <p:spPr bwMode="auto">
          <a:xfrm>
            <a:off x="3524250" y="3886200"/>
            <a:ext cx="142875" cy="142875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585" name="Oval 33"/>
          <p:cNvSpPr>
            <a:spLocks noChangeArrowheads="1"/>
          </p:cNvSpPr>
          <p:nvPr/>
        </p:nvSpPr>
        <p:spPr bwMode="auto">
          <a:xfrm>
            <a:off x="2152650" y="3200400"/>
            <a:ext cx="304800" cy="304800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586" name="Oval 34"/>
          <p:cNvSpPr>
            <a:spLocks noChangeArrowheads="1"/>
          </p:cNvSpPr>
          <p:nvPr/>
        </p:nvSpPr>
        <p:spPr bwMode="auto">
          <a:xfrm>
            <a:off x="2838450" y="2743200"/>
            <a:ext cx="152400" cy="152400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587" name="Oval 35"/>
          <p:cNvSpPr>
            <a:spLocks noChangeArrowheads="1"/>
          </p:cNvSpPr>
          <p:nvPr/>
        </p:nvSpPr>
        <p:spPr bwMode="auto">
          <a:xfrm>
            <a:off x="4438650" y="3565525"/>
            <a:ext cx="385763" cy="401638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588" name="Oval 36"/>
          <p:cNvSpPr>
            <a:spLocks noChangeArrowheads="1"/>
          </p:cNvSpPr>
          <p:nvPr/>
        </p:nvSpPr>
        <p:spPr bwMode="auto">
          <a:xfrm>
            <a:off x="4362450" y="2989263"/>
            <a:ext cx="366713" cy="352425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589" name="Oval 37"/>
          <p:cNvSpPr>
            <a:spLocks noChangeArrowheads="1"/>
          </p:cNvSpPr>
          <p:nvPr/>
        </p:nvSpPr>
        <p:spPr bwMode="auto">
          <a:xfrm>
            <a:off x="4133850" y="3886200"/>
            <a:ext cx="385763" cy="385763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590" name="Oval 38"/>
          <p:cNvSpPr>
            <a:spLocks noChangeArrowheads="1"/>
          </p:cNvSpPr>
          <p:nvPr/>
        </p:nvSpPr>
        <p:spPr bwMode="auto">
          <a:xfrm>
            <a:off x="4362450" y="4165600"/>
            <a:ext cx="385763" cy="385763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591" name="Oval 39"/>
          <p:cNvSpPr>
            <a:spLocks noChangeArrowheads="1"/>
          </p:cNvSpPr>
          <p:nvPr/>
        </p:nvSpPr>
        <p:spPr bwMode="auto">
          <a:xfrm>
            <a:off x="4775200" y="3417888"/>
            <a:ext cx="387350" cy="3810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592" name="Oval 40"/>
          <p:cNvSpPr>
            <a:spLocks noChangeArrowheads="1"/>
          </p:cNvSpPr>
          <p:nvPr/>
        </p:nvSpPr>
        <p:spPr bwMode="auto">
          <a:xfrm>
            <a:off x="4667250" y="4021138"/>
            <a:ext cx="350838" cy="352425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593" name="Oval 41"/>
          <p:cNvSpPr>
            <a:spLocks noChangeArrowheads="1"/>
          </p:cNvSpPr>
          <p:nvPr/>
        </p:nvSpPr>
        <p:spPr bwMode="auto">
          <a:xfrm>
            <a:off x="1162050" y="3217863"/>
            <a:ext cx="134938" cy="134937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594" name="Oval 42"/>
          <p:cNvSpPr>
            <a:spLocks noChangeArrowheads="1"/>
          </p:cNvSpPr>
          <p:nvPr/>
        </p:nvSpPr>
        <p:spPr bwMode="auto">
          <a:xfrm>
            <a:off x="1085850" y="2671763"/>
            <a:ext cx="147638" cy="147637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595" name="Oval 43"/>
          <p:cNvSpPr>
            <a:spLocks noChangeArrowheads="1"/>
          </p:cNvSpPr>
          <p:nvPr/>
        </p:nvSpPr>
        <p:spPr bwMode="auto">
          <a:xfrm>
            <a:off x="1085850" y="3916363"/>
            <a:ext cx="122238" cy="122237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596" name="Oval 44"/>
          <p:cNvSpPr>
            <a:spLocks noChangeArrowheads="1"/>
          </p:cNvSpPr>
          <p:nvPr/>
        </p:nvSpPr>
        <p:spPr bwMode="auto">
          <a:xfrm>
            <a:off x="1619250" y="31242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597" name="Oval 45"/>
          <p:cNvSpPr>
            <a:spLocks noChangeArrowheads="1"/>
          </p:cNvSpPr>
          <p:nvPr/>
        </p:nvSpPr>
        <p:spPr bwMode="auto">
          <a:xfrm>
            <a:off x="1390650" y="3673475"/>
            <a:ext cx="136525" cy="136525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598" name="Oval 46"/>
          <p:cNvSpPr>
            <a:spLocks noChangeArrowheads="1"/>
          </p:cNvSpPr>
          <p:nvPr/>
        </p:nvSpPr>
        <p:spPr bwMode="auto">
          <a:xfrm>
            <a:off x="2076450" y="45720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599" name="Oval 47"/>
          <p:cNvSpPr>
            <a:spLocks noChangeArrowheads="1"/>
          </p:cNvSpPr>
          <p:nvPr/>
        </p:nvSpPr>
        <p:spPr bwMode="auto">
          <a:xfrm>
            <a:off x="2000250" y="40386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600" name="Oval 48"/>
          <p:cNvSpPr>
            <a:spLocks noChangeArrowheads="1"/>
          </p:cNvSpPr>
          <p:nvPr/>
        </p:nvSpPr>
        <p:spPr bwMode="auto">
          <a:xfrm>
            <a:off x="2000250" y="52578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601" name="Oval 49"/>
          <p:cNvSpPr>
            <a:spLocks noChangeArrowheads="1"/>
          </p:cNvSpPr>
          <p:nvPr/>
        </p:nvSpPr>
        <p:spPr bwMode="auto">
          <a:xfrm>
            <a:off x="2533650" y="4467225"/>
            <a:ext cx="333375" cy="333375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602" name="Oval 50"/>
          <p:cNvSpPr>
            <a:spLocks noChangeArrowheads="1"/>
          </p:cNvSpPr>
          <p:nvPr/>
        </p:nvSpPr>
        <p:spPr bwMode="auto">
          <a:xfrm>
            <a:off x="2305050" y="50292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603" name="Oval 51"/>
          <p:cNvSpPr>
            <a:spLocks noChangeArrowheads="1"/>
          </p:cNvSpPr>
          <p:nvPr/>
        </p:nvSpPr>
        <p:spPr bwMode="auto">
          <a:xfrm>
            <a:off x="3295650" y="4811713"/>
            <a:ext cx="369888" cy="369887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604" name="Oval 52"/>
          <p:cNvSpPr>
            <a:spLocks noChangeArrowheads="1"/>
          </p:cNvSpPr>
          <p:nvPr/>
        </p:nvSpPr>
        <p:spPr bwMode="auto">
          <a:xfrm>
            <a:off x="3143250" y="4430713"/>
            <a:ext cx="369888" cy="369887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605" name="Oval 53"/>
          <p:cNvSpPr>
            <a:spLocks noChangeArrowheads="1"/>
          </p:cNvSpPr>
          <p:nvPr/>
        </p:nvSpPr>
        <p:spPr bwMode="auto">
          <a:xfrm>
            <a:off x="2838450" y="4964113"/>
            <a:ext cx="369888" cy="369887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606" name="Oval 54"/>
          <p:cNvSpPr>
            <a:spLocks noChangeArrowheads="1"/>
          </p:cNvSpPr>
          <p:nvPr/>
        </p:nvSpPr>
        <p:spPr bwMode="auto">
          <a:xfrm>
            <a:off x="3752850" y="4800600"/>
            <a:ext cx="334963" cy="344488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607" name="Oval 55"/>
          <p:cNvSpPr>
            <a:spLocks noChangeArrowheads="1"/>
          </p:cNvSpPr>
          <p:nvPr/>
        </p:nvSpPr>
        <p:spPr bwMode="auto">
          <a:xfrm>
            <a:off x="3524250" y="5268913"/>
            <a:ext cx="369888" cy="369887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608" name="Oval 56"/>
          <p:cNvSpPr>
            <a:spLocks noChangeArrowheads="1"/>
          </p:cNvSpPr>
          <p:nvPr/>
        </p:nvSpPr>
        <p:spPr bwMode="auto">
          <a:xfrm>
            <a:off x="2076450" y="22098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609" name="Oval 57"/>
          <p:cNvSpPr>
            <a:spLocks noChangeArrowheads="1"/>
          </p:cNvSpPr>
          <p:nvPr/>
        </p:nvSpPr>
        <p:spPr bwMode="auto">
          <a:xfrm>
            <a:off x="2838450" y="2144713"/>
            <a:ext cx="369888" cy="369887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610" name="Oval 58"/>
          <p:cNvSpPr>
            <a:spLocks noChangeArrowheads="1"/>
          </p:cNvSpPr>
          <p:nvPr/>
        </p:nvSpPr>
        <p:spPr bwMode="auto">
          <a:xfrm>
            <a:off x="2000250" y="28956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611" name="Oval 59"/>
          <p:cNvSpPr>
            <a:spLocks noChangeArrowheads="1"/>
          </p:cNvSpPr>
          <p:nvPr/>
        </p:nvSpPr>
        <p:spPr bwMode="auto">
          <a:xfrm>
            <a:off x="2533650" y="2105025"/>
            <a:ext cx="333375" cy="333375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612" name="Oval 60"/>
          <p:cNvSpPr>
            <a:spLocks noChangeArrowheads="1"/>
          </p:cNvSpPr>
          <p:nvPr/>
        </p:nvSpPr>
        <p:spPr bwMode="auto">
          <a:xfrm>
            <a:off x="2305050" y="26670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613" name="Oval 61"/>
          <p:cNvSpPr>
            <a:spLocks noChangeArrowheads="1"/>
          </p:cNvSpPr>
          <p:nvPr/>
        </p:nvSpPr>
        <p:spPr bwMode="auto">
          <a:xfrm>
            <a:off x="3829050" y="2133600"/>
            <a:ext cx="384175" cy="365125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614" name="Oval 62"/>
          <p:cNvSpPr>
            <a:spLocks noChangeArrowheads="1"/>
          </p:cNvSpPr>
          <p:nvPr/>
        </p:nvSpPr>
        <p:spPr bwMode="auto">
          <a:xfrm>
            <a:off x="3219450" y="2297113"/>
            <a:ext cx="369888" cy="369887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615" name="Oval 63"/>
          <p:cNvSpPr>
            <a:spLocks noChangeArrowheads="1"/>
          </p:cNvSpPr>
          <p:nvPr/>
        </p:nvSpPr>
        <p:spPr bwMode="auto">
          <a:xfrm>
            <a:off x="3752850" y="2754313"/>
            <a:ext cx="369888" cy="369887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616" name="Oval 64"/>
          <p:cNvSpPr>
            <a:spLocks noChangeArrowheads="1"/>
          </p:cNvSpPr>
          <p:nvPr/>
        </p:nvSpPr>
        <p:spPr bwMode="auto">
          <a:xfrm>
            <a:off x="4286250" y="2057400"/>
            <a:ext cx="385763" cy="385763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617" name="Oval 65"/>
          <p:cNvSpPr>
            <a:spLocks noChangeArrowheads="1"/>
          </p:cNvSpPr>
          <p:nvPr/>
        </p:nvSpPr>
        <p:spPr bwMode="auto">
          <a:xfrm>
            <a:off x="4057650" y="2590800"/>
            <a:ext cx="385763" cy="385763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618" name="Oval 66"/>
          <p:cNvSpPr>
            <a:spLocks noChangeArrowheads="1"/>
          </p:cNvSpPr>
          <p:nvPr/>
        </p:nvSpPr>
        <p:spPr bwMode="auto">
          <a:xfrm>
            <a:off x="1466850" y="45720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619" name="Oval 67"/>
          <p:cNvSpPr>
            <a:spLocks noChangeArrowheads="1"/>
          </p:cNvSpPr>
          <p:nvPr/>
        </p:nvSpPr>
        <p:spPr bwMode="auto">
          <a:xfrm>
            <a:off x="1390650" y="4068763"/>
            <a:ext cx="122238" cy="122237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620" name="Oval 68"/>
          <p:cNvSpPr>
            <a:spLocks noChangeArrowheads="1"/>
          </p:cNvSpPr>
          <p:nvPr/>
        </p:nvSpPr>
        <p:spPr bwMode="auto">
          <a:xfrm>
            <a:off x="1924050" y="35052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621" name="Oval 69"/>
          <p:cNvSpPr>
            <a:spLocks noChangeArrowheads="1"/>
          </p:cNvSpPr>
          <p:nvPr/>
        </p:nvSpPr>
        <p:spPr bwMode="auto">
          <a:xfrm>
            <a:off x="1695450" y="50292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622" name="Oval 70"/>
          <p:cNvSpPr>
            <a:spLocks noChangeArrowheads="1"/>
          </p:cNvSpPr>
          <p:nvPr/>
        </p:nvSpPr>
        <p:spPr bwMode="auto">
          <a:xfrm>
            <a:off x="3448050" y="1916113"/>
            <a:ext cx="369888" cy="369887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623" name="Oval 71"/>
          <p:cNvSpPr>
            <a:spLocks noChangeArrowheads="1"/>
          </p:cNvSpPr>
          <p:nvPr/>
        </p:nvSpPr>
        <p:spPr bwMode="auto">
          <a:xfrm>
            <a:off x="4438650" y="2727325"/>
            <a:ext cx="373063" cy="350838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624" name="Oval 72"/>
          <p:cNvSpPr>
            <a:spLocks noChangeArrowheads="1"/>
          </p:cNvSpPr>
          <p:nvPr/>
        </p:nvSpPr>
        <p:spPr bwMode="auto">
          <a:xfrm>
            <a:off x="4210050" y="3124200"/>
            <a:ext cx="385763" cy="385763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625" name="Oval 73"/>
          <p:cNvSpPr>
            <a:spLocks noChangeArrowheads="1"/>
          </p:cNvSpPr>
          <p:nvPr/>
        </p:nvSpPr>
        <p:spPr bwMode="auto">
          <a:xfrm>
            <a:off x="3676650" y="4202113"/>
            <a:ext cx="369888" cy="369887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626" name="Oval 74"/>
          <p:cNvSpPr>
            <a:spLocks noChangeArrowheads="1"/>
          </p:cNvSpPr>
          <p:nvPr/>
        </p:nvSpPr>
        <p:spPr bwMode="auto">
          <a:xfrm>
            <a:off x="3905250" y="4495800"/>
            <a:ext cx="385763" cy="385763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627" name="Oval 75"/>
          <p:cNvSpPr>
            <a:spLocks noChangeArrowheads="1"/>
          </p:cNvSpPr>
          <p:nvPr/>
        </p:nvSpPr>
        <p:spPr bwMode="auto">
          <a:xfrm>
            <a:off x="3981450" y="4114800"/>
            <a:ext cx="385763" cy="385763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7" name="TextBox 76"/>
          <p:cNvSpPr txBox="1"/>
          <p:nvPr/>
        </p:nvSpPr>
        <p:spPr>
          <a:xfrm>
            <a:off x="5029200" y="4731603"/>
            <a:ext cx="381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How should we reweight examples?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889171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/>
    </p:bld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1"/>
          <p:cNvSpPr>
            <a:spLocks noGrp="1" noChangeArrowheads="1"/>
          </p:cNvSpPr>
          <p:nvPr>
            <p:ph type="title"/>
          </p:nvPr>
        </p:nvSpPr>
        <p:spPr>
          <a:xfrm>
            <a:off x="381000" y="228600"/>
            <a:ext cx="8229600" cy="1143000"/>
          </a:xfrm>
          <a:ln/>
        </p:spPr>
        <p:txBody>
          <a:bodyPr/>
          <a:lstStyle/>
          <a:p>
            <a:pPr>
              <a:lnSpc>
                <a:spcPct val="93000"/>
              </a:lnSpc>
              <a:buClr>
                <a:srgbClr val="0000FF"/>
              </a:buCl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dirty="0" smtClean="0">
                <a:solidFill>
                  <a:srgbClr val="594740"/>
                </a:solidFill>
              </a:rPr>
              <a:t>Boosting example</a:t>
            </a:r>
            <a:endParaRPr lang="en-GB" dirty="0">
              <a:solidFill>
                <a:srgbClr val="594740"/>
              </a:solidFill>
            </a:endParaRPr>
          </a:p>
        </p:txBody>
      </p:sp>
      <p:sp>
        <p:nvSpPr>
          <p:cNvPr id="24579" name="Line 3"/>
          <p:cNvSpPr>
            <a:spLocks noChangeShapeType="1"/>
          </p:cNvSpPr>
          <p:nvPr/>
        </p:nvSpPr>
        <p:spPr bwMode="auto">
          <a:xfrm>
            <a:off x="2533650" y="1447800"/>
            <a:ext cx="1588" cy="4572000"/>
          </a:xfrm>
          <a:prstGeom prst="line">
            <a:avLst/>
          </a:prstGeom>
          <a:noFill/>
          <a:ln w="3816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592" name="Line 16"/>
          <p:cNvSpPr>
            <a:spLocks noChangeShapeType="1"/>
          </p:cNvSpPr>
          <p:nvPr/>
        </p:nvSpPr>
        <p:spPr bwMode="auto">
          <a:xfrm>
            <a:off x="3363913" y="1438275"/>
            <a:ext cx="523875" cy="4572000"/>
          </a:xfrm>
          <a:prstGeom prst="line">
            <a:avLst/>
          </a:prstGeom>
          <a:noFill/>
          <a:ln w="3816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593" name="Oval 17"/>
          <p:cNvSpPr>
            <a:spLocks noChangeArrowheads="1"/>
          </p:cNvSpPr>
          <p:nvPr/>
        </p:nvSpPr>
        <p:spPr bwMode="auto">
          <a:xfrm>
            <a:off x="3067050" y="2895600"/>
            <a:ext cx="152400" cy="152400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594" name="Oval 18"/>
          <p:cNvSpPr>
            <a:spLocks noChangeArrowheads="1"/>
          </p:cNvSpPr>
          <p:nvPr/>
        </p:nvSpPr>
        <p:spPr bwMode="auto">
          <a:xfrm>
            <a:off x="3371850" y="2859088"/>
            <a:ext cx="149225" cy="149225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595" name="Oval 19"/>
          <p:cNvSpPr>
            <a:spLocks noChangeArrowheads="1"/>
          </p:cNvSpPr>
          <p:nvPr/>
        </p:nvSpPr>
        <p:spPr bwMode="auto">
          <a:xfrm>
            <a:off x="3600450" y="3098800"/>
            <a:ext cx="269875" cy="284163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596" name="Oval 20"/>
          <p:cNvSpPr>
            <a:spLocks noChangeArrowheads="1"/>
          </p:cNvSpPr>
          <p:nvPr/>
        </p:nvSpPr>
        <p:spPr bwMode="auto">
          <a:xfrm>
            <a:off x="2838450" y="3352800"/>
            <a:ext cx="152400" cy="152400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597" name="Oval 21"/>
          <p:cNvSpPr>
            <a:spLocks noChangeArrowheads="1"/>
          </p:cNvSpPr>
          <p:nvPr/>
        </p:nvSpPr>
        <p:spPr bwMode="auto">
          <a:xfrm>
            <a:off x="3371850" y="3733800"/>
            <a:ext cx="142875" cy="142875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598" name="Oval 22"/>
          <p:cNvSpPr>
            <a:spLocks noChangeArrowheads="1"/>
          </p:cNvSpPr>
          <p:nvPr/>
        </p:nvSpPr>
        <p:spPr bwMode="auto">
          <a:xfrm>
            <a:off x="3752850" y="3429000"/>
            <a:ext cx="325438" cy="331788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599" name="Oval 23"/>
          <p:cNvSpPr>
            <a:spLocks noChangeArrowheads="1"/>
          </p:cNvSpPr>
          <p:nvPr/>
        </p:nvSpPr>
        <p:spPr bwMode="auto">
          <a:xfrm>
            <a:off x="2609850" y="3810000"/>
            <a:ext cx="152400" cy="152400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600" name="Oval 24"/>
          <p:cNvSpPr>
            <a:spLocks noChangeArrowheads="1"/>
          </p:cNvSpPr>
          <p:nvPr/>
        </p:nvSpPr>
        <p:spPr bwMode="auto">
          <a:xfrm>
            <a:off x="3067050" y="3352800"/>
            <a:ext cx="152400" cy="152400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601" name="Oval 25"/>
          <p:cNvSpPr>
            <a:spLocks noChangeArrowheads="1"/>
          </p:cNvSpPr>
          <p:nvPr/>
        </p:nvSpPr>
        <p:spPr bwMode="auto">
          <a:xfrm>
            <a:off x="3371850" y="3276600"/>
            <a:ext cx="142875" cy="142875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602" name="Oval 26"/>
          <p:cNvSpPr>
            <a:spLocks noChangeArrowheads="1"/>
          </p:cNvSpPr>
          <p:nvPr/>
        </p:nvSpPr>
        <p:spPr bwMode="auto">
          <a:xfrm>
            <a:off x="3448050" y="3505200"/>
            <a:ext cx="142875" cy="142875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603" name="Oval 27"/>
          <p:cNvSpPr>
            <a:spLocks noChangeArrowheads="1"/>
          </p:cNvSpPr>
          <p:nvPr/>
        </p:nvSpPr>
        <p:spPr bwMode="auto">
          <a:xfrm>
            <a:off x="2914650" y="3733800"/>
            <a:ext cx="152400" cy="152400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604" name="Oval 28"/>
          <p:cNvSpPr>
            <a:spLocks noChangeArrowheads="1"/>
          </p:cNvSpPr>
          <p:nvPr/>
        </p:nvSpPr>
        <p:spPr bwMode="auto">
          <a:xfrm>
            <a:off x="2533650" y="3429000"/>
            <a:ext cx="152400" cy="152400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605" name="Oval 29"/>
          <p:cNvSpPr>
            <a:spLocks noChangeArrowheads="1"/>
          </p:cNvSpPr>
          <p:nvPr/>
        </p:nvSpPr>
        <p:spPr bwMode="auto">
          <a:xfrm>
            <a:off x="2609850" y="2895600"/>
            <a:ext cx="152400" cy="152400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606" name="Oval 30"/>
          <p:cNvSpPr>
            <a:spLocks noChangeArrowheads="1"/>
          </p:cNvSpPr>
          <p:nvPr/>
        </p:nvSpPr>
        <p:spPr bwMode="auto">
          <a:xfrm>
            <a:off x="3143250" y="4038600"/>
            <a:ext cx="152400" cy="152400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607" name="Oval 31"/>
          <p:cNvSpPr>
            <a:spLocks noChangeArrowheads="1"/>
          </p:cNvSpPr>
          <p:nvPr/>
        </p:nvSpPr>
        <p:spPr bwMode="auto">
          <a:xfrm>
            <a:off x="2762250" y="3124200"/>
            <a:ext cx="152400" cy="152400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608" name="Oval 32"/>
          <p:cNvSpPr>
            <a:spLocks noChangeArrowheads="1"/>
          </p:cNvSpPr>
          <p:nvPr/>
        </p:nvSpPr>
        <p:spPr bwMode="auto">
          <a:xfrm>
            <a:off x="3524250" y="3886200"/>
            <a:ext cx="142875" cy="142875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609" name="Oval 33"/>
          <p:cNvSpPr>
            <a:spLocks noChangeArrowheads="1"/>
          </p:cNvSpPr>
          <p:nvPr/>
        </p:nvSpPr>
        <p:spPr bwMode="auto">
          <a:xfrm>
            <a:off x="2170113" y="3243263"/>
            <a:ext cx="244475" cy="244475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610" name="Oval 34"/>
          <p:cNvSpPr>
            <a:spLocks noChangeArrowheads="1"/>
          </p:cNvSpPr>
          <p:nvPr/>
        </p:nvSpPr>
        <p:spPr bwMode="auto">
          <a:xfrm>
            <a:off x="2838450" y="2743200"/>
            <a:ext cx="152400" cy="152400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611" name="Oval 35"/>
          <p:cNvSpPr>
            <a:spLocks noChangeArrowheads="1"/>
          </p:cNvSpPr>
          <p:nvPr/>
        </p:nvSpPr>
        <p:spPr bwMode="auto">
          <a:xfrm>
            <a:off x="4438650" y="3768725"/>
            <a:ext cx="190500" cy="198438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612" name="Oval 36"/>
          <p:cNvSpPr>
            <a:spLocks noChangeArrowheads="1"/>
          </p:cNvSpPr>
          <p:nvPr/>
        </p:nvSpPr>
        <p:spPr bwMode="auto">
          <a:xfrm>
            <a:off x="4362450" y="3168650"/>
            <a:ext cx="180975" cy="173038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613" name="Oval 37"/>
          <p:cNvSpPr>
            <a:spLocks noChangeArrowheads="1"/>
          </p:cNvSpPr>
          <p:nvPr/>
        </p:nvSpPr>
        <p:spPr bwMode="auto">
          <a:xfrm>
            <a:off x="4133850" y="4081463"/>
            <a:ext cx="190500" cy="1905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614" name="Oval 38"/>
          <p:cNvSpPr>
            <a:spLocks noChangeArrowheads="1"/>
          </p:cNvSpPr>
          <p:nvPr/>
        </p:nvSpPr>
        <p:spPr bwMode="auto">
          <a:xfrm>
            <a:off x="4362450" y="4360863"/>
            <a:ext cx="190500" cy="1905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615" name="Oval 39"/>
          <p:cNvSpPr>
            <a:spLocks noChangeArrowheads="1"/>
          </p:cNvSpPr>
          <p:nvPr/>
        </p:nvSpPr>
        <p:spPr bwMode="auto">
          <a:xfrm>
            <a:off x="4775200" y="3611563"/>
            <a:ext cx="190500" cy="187325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616" name="Oval 40"/>
          <p:cNvSpPr>
            <a:spLocks noChangeArrowheads="1"/>
          </p:cNvSpPr>
          <p:nvPr/>
        </p:nvSpPr>
        <p:spPr bwMode="auto">
          <a:xfrm>
            <a:off x="4667250" y="4200525"/>
            <a:ext cx="171450" cy="173038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617" name="Oval 41"/>
          <p:cNvSpPr>
            <a:spLocks noChangeArrowheads="1"/>
          </p:cNvSpPr>
          <p:nvPr/>
        </p:nvSpPr>
        <p:spPr bwMode="auto">
          <a:xfrm>
            <a:off x="1123950" y="3179763"/>
            <a:ext cx="173038" cy="173037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618" name="Oval 42"/>
          <p:cNvSpPr>
            <a:spLocks noChangeArrowheads="1"/>
          </p:cNvSpPr>
          <p:nvPr/>
        </p:nvSpPr>
        <p:spPr bwMode="auto">
          <a:xfrm>
            <a:off x="1044575" y="2630488"/>
            <a:ext cx="188913" cy="188912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619" name="Oval 43"/>
          <p:cNvSpPr>
            <a:spLocks noChangeArrowheads="1"/>
          </p:cNvSpPr>
          <p:nvPr/>
        </p:nvSpPr>
        <p:spPr bwMode="auto">
          <a:xfrm>
            <a:off x="1050925" y="3881438"/>
            <a:ext cx="157163" cy="157162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620" name="Oval 44"/>
          <p:cNvSpPr>
            <a:spLocks noChangeArrowheads="1"/>
          </p:cNvSpPr>
          <p:nvPr/>
        </p:nvSpPr>
        <p:spPr bwMode="auto">
          <a:xfrm>
            <a:off x="1576388" y="3081338"/>
            <a:ext cx="195262" cy="195262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621" name="Oval 45"/>
          <p:cNvSpPr>
            <a:spLocks noChangeArrowheads="1"/>
          </p:cNvSpPr>
          <p:nvPr/>
        </p:nvSpPr>
        <p:spPr bwMode="auto">
          <a:xfrm>
            <a:off x="1352550" y="3635375"/>
            <a:ext cx="174625" cy="174625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622" name="Oval 46"/>
          <p:cNvSpPr>
            <a:spLocks noChangeArrowheads="1"/>
          </p:cNvSpPr>
          <p:nvPr/>
        </p:nvSpPr>
        <p:spPr bwMode="auto">
          <a:xfrm>
            <a:off x="2033588" y="4529138"/>
            <a:ext cx="195262" cy="195262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623" name="Oval 47"/>
          <p:cNvSpPr>
            <a:spLocks noChangeArrowheads="1"/>
          </p:cNvSpPr>
          <p:nvPr/>
        </p:nvSpPr>
        <p:spPr bwMode="auto">
          <a:xfrm>
            <a:off x="1957388" y="3995738"/>
            <a:ext cx="195262" cy="195262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624" name="Oval 48"/>
          <p:cNvSpPr>
            <a:spLocks noChangeArrowheads="1"/>
          </p:cNvSpPr>
          <p:nvPr/>
        </p:nvSpPr>
        <p:spPr bwMode="auto">
          <a:xfrm>
            <a:off x="1957388" y="5214938"/>
            <a:ext cx="195262" cy="195262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625" name="Oval 49"/>
          <p:cNvSpPr>
            <a:spLocks noChangeArrowheads="1"/>
          </p:cNvSpPr>
          <p:nvPr/>
        </p:nvSpPr>
        <p:spPr bwMode="auto">
          <a:xfrm>
            <a:off x="2425700" y="4467225"/>
            <a:ext cx="441325" cy="441325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626" name="Oval 50"/>
          <p:cNvSpPr>
            <a:spLocks noChangeArrowheads="1"/>
          </p:cNvSpPr>
          <p:nvPr/>
        </p:nvSpPr>
        <p:spPr bwMode="auto">
          <a:xfrm>
            <a:off x="2262188" y="4986338"/>
            <a:ext cx="195262" cy="195262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627" name="Oval 51"/>
          <p:cNvSpPr>
            <a:spLocks noChangeArrowheads="1"/>
          </p:cNvSpPr>
          <p:nvPr/>
        </p:nvSpPr>
        <p:spPr bwMode="auto">
          <a:xfrm>
            <a:off x="3176588" y="4811713"/>
            <a:ext cx="488950" cy="48895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628" name="Oval 52"/>
          <p:cNvSpPr>
            <a:spLocks noChangeArrowheads="1"/>
          </p:cNvSpPr>
          <p:nvPr/>
        </p:nvSpPr>
        <p:spPr bwMode="auto">
          <a:xfrm>
            <a:off x="3024188" y="4430713"/>
            <a:ext cx="488950" cy="48895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629" name="Oval 53"/>
          <p:cNvSpPr>
            <a:spLocks noChangeArrowheads="1"/>
          </p:cNvSpPr>
          <p:nvPr/>
        </p:nvSpPr>
        <p:spPr bwMode="auto">
          <a:xfrm>
            <a:off x="2719388" y="4964113"/>
            <a:ext cx="488950" cy="48895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630" name="Oval 54"/>
          <p:cNvSpPr>
            <a:spLocks noChangeArrowheads="1"/>
          </p:cNvSpPr>
          <p:nvPr/>
        </p:nvSpPr>
        <p:spPr bwMode="auto">
          <a:xfrm>
            <a:off x="3752850" y="4975225"/>
            <a:ext cx="165100" cy="169863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631" name="Oval 55"/>
          <p:cNvSpPr>
            <a:spLocks noChangeArrowheads="1"/>
          </p:cNvSpPr>
          <p:nvPr/>
        </p:nvSpPr>
        <p:spPr bwMode="auto">
          <a:xfrm>
            <a:off x="3405188" y="5268913"/>
            <a:ext cx="488950" cy="48895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632" name="Oval 56"/>
          <p:cNvSpPr>
            <a:spLocks noChangeArrowheads="1"/>
          </p:cNvSpPr>
          <p:nvPr/>
        </p:nvSpPr>
        <p:spPr bwMode="auto">
          <a:xfrm>
            <a:off x="2033588" y="2166938"/>
            <a:ext cx="195262" cy="195262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633" name="Oval 57"/>
          <p:cNvSpPr>
            <a:spLocks noChangeArrowheads="1"/>
          </p:cNvSpPr>
          <p:nvPr/>
        </p:nvSpPr>
        <p:spPr bwMode="auto">
          <a:xfrm>
            <a:off x="2719388" y="2144713"/>
            <a:ext cx="488950" cy="48895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634" name="Oval 58"/>
          <p:cNvSpPr>
            <a:spLocks noChangeArrowheads="1"/>
          </p:cNvSpPr>
          <p:nvPr/>
        </p:nvSpPr>
        <p:spPr bwMode="auto">
          <a:xfrm>
            <a:off x="1957388" y="2852738"/>
            <a:ext cx="195262" cy="195262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635" name="Oval 59"/>
          <p:cNvSpPr>
            <a:spLocks noChangeArrowheads="1"/>
          </p:cNvSpPr>
          <p:nvPr/>
        </p:nvSpPr>
        <p:spPr bwMode="auto">
          <a:xfrm>
            <a:off x="2425700" y="2105025"/>
            <a:ext cx="441325" cy="441325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636" name="Oval 60"/>
          <p:cNvSpPr>
            <a:spLocks noChangeArrowheads="1"/>
          </p:cNvSpPr>
          <p:nvPr/>
        </p:nvSpPr>
        <p:spPr bwMode="auto">
          <a:xfrm>
            <a:off x="2262188" y="2624138"/>
            <a:ext cx="195262" cy="195262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637" name="Oval 61"/>
          <p:cNvSpPr>
            <a:spLocks noChangeArrowheads="1"/>
          </p:cNvSpPr>
          <p:nvPr/>
        </p:nvSpPr>
        <p:spPr bwMode="auto">
          <a:xfrm>
            <a:off x="3829050" y="2317750"/>
            <a:ext cx="190500" cy="180975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638" name="Oval 62"/>
          <p:cNvSpPr>
            <a:spLocks noChangeArrowheads="1"/>
          </p:cNvSpPr>
          <p:nvPr/>
        </p:nvSpPr>
        <p:spPr bwMode="auto">
          <a:xfrm>
            <a:off x="3100388" y="2297113"/>
            <a:ext cx="488950" cy="48895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639" name="Oval 63"/>
          <p:cNvSpPr>
            <a:spLocks noChangeArrowheads="1"/>
          </p:cNvSpPr>
          <p:nvPr/>
        </p:nvSpPr>
        <p:spPr bwMode="auto">
          <a:xfrm>
            <a:off x="3752850" y="2941638"/>
            <a:ext cx="182563" cy="182562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640" name="Oval 64"/>
          <p:cNvSpPr>
            <a:spLocks noChangeArrowheads="1"/>
          </p:cNvSpPr>
          <p:nvPr/>
        </p:nvSpPr>
        <p:spPr bwMode="auto">
          <a:xfrm>
            <a:off x="4286250" y="2252663"/>
            <a:ext cx="190500" cy="1905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641" name="Oval 65"/>
          <p:cNvSpPr>
            <a:spLocks noChangeArrowheads="1"/>
          </p:cNvSpPr>
          <p:nvPr/>
        </p:nvSpPr>
        <p:spPr bwMode="auto">
          <a:xfrm>
            <a:off x="4057650" y="2786063"/>
            <a:ext cx="190500" cy="1905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642" name="Oval 66"/>
          <p:cNvSpPr>
            <a:spLocks noChangeArrowheads="1"/>
          </p:cNvSpPr>
          <p:nvPr/>
        </p:nvSpPr>
        <p:spPr bwMode="auto">
          <a:xfrm>
            <a:off x="1423988" y="4529138"/>
            <a:ext cx="195262" cy="195262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643" name="Oval 67"/>
          <p:cNvSpPr>
            <a:spLocks noChangeArrowheads="1"/>
          </p:cNvSpPr>
          <p:nvPr/>
        </p:nvSpPr>
        <p:spPr bwMode="auto">
          <a:xfrm>
            <a:off x="1355725" y="4033838"/>
            <a:ext cx="157163" cy="157162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644" name="Oval 68"/>
          <p:cNvSpPr>
            <a:spLocks noChangeArrowheads="1"/>
          </p:cNvSpPr>
          <p:nvPr/>
        </p:nvSpPr>
        <p:spPr bwMode="auto">
          <a:xfrm>
            <a:off x="1881188" y="3462338"/>
            <a:ext cx="195262" cy="195262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645" name="Oval 69"/>
          <p:cNvSpPr>
            <a:spLocks noChangeArrowheads="1"/>
          </p:cNvSpPr>
          <p:nvPr/>
        </p:nvSpPr>
        <p:spPr bwMode="auto">
          <a:xfrm>
            <a:off x="1652588" y="4986338"/>
            <a:ext cx="195262" cy="195262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646" name="Oval 70"/>
          <p:cNvSpPr>
            <a:spLocks noChangeArrowheads="1"/>
          </p:cNvSpPr>
          <p:nvPr/>
        </p:nvSpPr>
        <p:spPr bwMode="auto">
          <a:xfrm>
            <a:off x="3448050" y="2103438"/>
            <a:ext cx="182563" cy="182562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647" name="Oval 71"/>
          <p:cNvSpPr>
            <a:spLocks noChangeArrowheads="1"/>
          </p:cNvSpPr>
          <p:nvPr/>
        </p:nvSpPr>
        <p:spPr bwMode="auto">
          <a:xfrm>
            <a:off x="4438650" y="2905125"/>
            <a:ext cx="184150" cy="173038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648" name="Oval 72"/>
          <p:cNvSpPr>
            <a:spLocks noChangeArrowheads="1"/>
          </p:cNvSpPr>
          <p:nvPr/>
        </p:nvSpPr>
        <p:spPr bwMode="auto">
          <a:xfrm>
            <a:off x="4210050" y="3319463"/>
            <a:ext cx="190500" cy="1905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649" name="Oval 73"/>
          <p:cNvSpPr>
            <a:spLocks noChangeArrowheads="1"/>
          </p:cNvSpPr>
          <p:nvPr/>
        </p:nvSpPr>
        <p:spPr bwMode="auto">
          <a:xfrm>
            <a:off x="3676650" y="4389438"/>
            <a:ext cx="182563" cy="182562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650" name="Oval 74"/>
          <p:cNvSpPr>
            <a:spLocks noChangeArrowheads="1"/>
          </p:cNvSpPr>
          <p:nvPr/>
        </p:nvSpPr>
        <p:spPr bwMode="auto">
          <a:xfrm>
            <a:off x="3905250" y="4691063"/>
            <a:ext cx="190500" cy="1905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651" name="Oval 75"/>
          <p:cNvSpPr>
            <a:spLocks noChangeArrowheads="1"/>
          </p:cNvSpPr>
          <p:nvPr/>
        </p:nvSpPr>
        <p:spPr bwMode="auto">
          <a:xfrm>
            <a:off x="3981450" y="4310063"/>
            <a:ext cx="190500" cy="1905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7" name="TextBox 76"/>
          <p:cNvSpPr txBox="1"/>
          <p:nvPr/>
        </p:nvSpPr>
        <p:spPr>
          <a:xfrm>
            <a:off x="5029200" y="4724400"/>
            <a:ext cx="381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What would be the best line learned on this data set?</a:t>
            </a:r>
          </a:p>
        </p:txBody>
      </p:sp>
    </p:spTree>
    <p:extLst>
      <p:ext uri="{BB962C8B-B14F-4D97-AF65-F5344CB8AC3E}">
        <p14:creationId xmlns:p14="http://schemas.microsoft.com/office/powerpoint/2010/main" val="264534323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/>
    </p:bld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Rectangle 1"/>
          <p:cNvSpPr>
            <a:spLocks noGrp="1" noChangeArrowheads="1"/>
          </p:cNvSpPr>
          <p:nvPr>
            <p:ph type="title"/>
          </p:nvPr>
        </p:nvSpPr>
        <p:spPr>
          <a:xfrm>
            <a:off x="381000" y="228600"/>
            <a:ext cx="8229600" cy="1143000"/>
          </a:xfrm>
          <a:ln/>
        </p:spPr>
        <p:txBody>
          <a:bodyPr/>
          <a:lstStyle/>
          <a:p>
            <a:pPr>
              <a:lnSpc>
                <a:spcPct val="93000"/>
              </a:lnSpc>
              <a:buClr>
                <a:srgbClr val="0000FF"/>
              </a:buCl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dirty="0" smtClean="0">
                <a:solidFill>
                  <a:srgbClr val="594740"/>
                </a:solidFill>
              </a:rPr>
              <a:t>Boosting example</a:t>
            </a:r>
            <a:endParaRPr lang="en-GB" dirty="0">
              <a:solidFill>
                <a:srgbClr val="594740"/>
              </a:solidFill>
            </a:endParaRPr>
          </a:p>
        </p:txBody>
      </p:sp>
      <p:sp>
        <p:nvSpPr>
          <p:cNvPr id="25603" name="Line 3"/>
          <p:cNvSpPr>
            <a:spLocks noChangeShapeType="1"/>
          </p:cNvSpPr>
          <p:nvPr/>
        </p:nvSpPr>
        <p:spPr bwMode="auto">
          <a:xfrm>
            <a:off x="2533650" y="1447800"/>
            <a:ext cx="1588" cy="4572000"/>
          </a:xfrm>
          <a:prstGeom prst="line">
            <a:avLst/>
          </a:prstGeom>
          <a:noFill/>
          <a:ln w="3816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616" name="Line 16"/>
          <p:cNvSpPr>
            <a:spLocks noChangeShapeType="1"/>
          </p:cNvSpPr>
          <p:nvPr/>
        </p:nvSpPr>
        <p:spPr bwMode="auto">
          <a:xfrm>
            <a:off x="3363913" y="1438275"/>
            <a:ext cx="523875" cy="4572000"/>
          </a:xfrm>
          <a:prstGeom prst="line">
            <a:avLst/>
          </a:prstGeom>
          <a:noFill/>
          <a:ln w="3816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617" name="Oval 17"/>
          <p:cNvSpPr>
            <a:spLocks noChangeArrowheads="1"/>
          </p:cNvSpPr>
          <p:nvPr/>
        </p:nvSpPr>
        <p:spPr bwMode="auto">
          <a:xfrm>
            <a:off x="3067050" y="2895600"/>
            <a:ext cx="152400" cy="152400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5618" name="Oval 18"/>
          <p:cNvSpPr>
            <a:spLocks noChangeArrowheads="1"/>
          </p:cNvSpPr>
          <p:nvPr/>
        </p:nvSpPr>
        <p:spPr bwMode="auto">
          <a:xfrm>
            <a:off x="3371850" y="2859088"/>
            <a:ext cx="149225" cy="149225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5620" name="Oval 20"/>
          <p:cNvSpPr>
            <a:spLocks noChangeArrowheads="1"/>
          </p:cNvSpPr>
          <p:nvPr/>
        </p:nvSpPr>
        <p:spPr bwMode="auto">
          <a:xfrm>
            <a:off x="2838450" y="3352800"/>
            <a:ext cx="152400" cy="152400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5621" name="Oval 21"/>
          <p:cNvSpPr>
            <a:spLocks noChangeArrowheads="1"/>
          </p:cNvSpPr>
          <p:nvPr/>
        </p:nvSpPr>
        <p:spPr bwMode="auto">
          <a:xfrm>
            <a:off x="3371850" y="3733800"/>
            <a:ext cx="142875" cy="142875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5623" name="Oval 23"/>
          <p:cNvSpPr>
            <a:spLocks noChangeArrowheads="1"/>
          </p:cNvSpPr>
          <p:nvPr/>
        </p:nvSpPr>
        <p:spPr bwMode="auto">
          <a:xfrm>
            <a:off x="2609850" y="3810000"/>
            <a:ext cx="152400" cy="152400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5624" name="Oval 24"/>
          <p:cNvSpPr>
            <a:spLocks noChangeArrowheads="1"/>
          </p:cNvSpPr>
          <p:nvPr/>
        </p:nvSpPr>
        <p:spPr bwMode="auto">
          <a:xfrm>
            <a:off x="3067050" y="3352800"/>
            <a:ext cx="152400" cy="152400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5625" name="Oval 25"/>
          <p:cNvSpPr>
            <a:spLocks noChangeArrowheads="1"/>
          </p:cNvSpPr>
          <p:nvPr/>
        </p:nvSpPr>
        <p:spPr bwMode="auto">
          <a:xfrm>
            <a:off x="3371850" y="3276600"/>
            <a:ext cx="142875" cy="142875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5626" name="Oval 26"/>
          <p:cNvSpPr>
            <a:spLocks noChangeArrowheads="1"/>
          </p:cNvSpPr>
          <p:nvPr/>
        </p:nvSpPr>
        <p:spPr bwMode="auto">
          <a:xfrm>
            <a:off x="3448050" y="3505200"/>
            <a:ext cx="142875" cy="142875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5627" name="Oval 27"/>
          <p:cNvSpPr>
            <a:spLocks noChangeArrowheads="1"/>
          </p:cNvSpPr>
          <p:nvPr/>
        </p:nvSpPr>
        <p:spPr bwMode="auto">
          <a:xfrm>
            <a:off x="2914650" y="3733800"/>
            <a:ext cx="152400" cy="152400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5628" name="Oval 28"/>
          <p:cNvSpPr>
            <a:spLocks noChangeArrowheads="1"/>
          </p:cNvSpPr>
          <p:nvPr/>
        </p:nvSpPr>
        <p:spPr bwMode="auto">
          <a:xfrm>
            <a:off x="2533650" y="3429000"/>
            <a:ext cx="152400" cy="152400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5629" name="Oval 29"/>
          <p:cNvSpPr>
            <a:spLocks noChangeArrowheads="1"/>
          </p:cNvSpPr>
          <p:nvPr/>
        </p:nvSpPr>
        <p:spPr bwMode="auto">
          <a:xfrm>
            <a:off x="2609850" y="2895600"/>
            <a:ext cx="152400" cy="152400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5630" name="Oval 30"/>
          <p:cNvSpPr>
            <a:spLocks noChangeArrowheads="1"/>
          </p:cNvSpPr>
          <p:nvPr/>
        </p:nvSpPr>
        <p:spPr bwMode="auto">
          <a:xfrm>
            <a:off x="3143250" y="4038600"/>
            <a:ext cx="152400" cy="152400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5631" name="Oval 31"/>
          <p:cNvSpPr>
            <a:spLocks noChangeArrowheads="1"/>
          </p:cNvSpPr>
          <p:nvPr/>
        </p:nvSpPr>
        <p:spPr bwMode="auto">
          <a:xfrm>
            <a:off x="2762250" y="3124200"/>
            <a:ext cx="152400" cy="152400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5632" name="Oval 32"/>
          <p:cNvSpPr>
            <a:spLocks noChangeArrowheads="1"/>
          </p:cNvSpPr>
          <p:nvPr/>
        </p:nvSpPr>
        <p:spPr bwMode="auto">
          <a:xfrm>
            <a:off x="3524250" y="3886200"/>
            <a:ext cx="142875" cy="142875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5633" name="Oval 33"/>
          <p:cNvSpPr>
            <a:spLocks noChangeArrowheads="1"/>
          </p:cNvSpPr>
          <p:nvPr/>
        </p:nvSpPr>
        <p:spPr bwMode="auto">
          <a:xfrm>
            <a:off x="2170113" y="3243263"/>
            <a:ext cx="244475" cy="244475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5634" name="Oval 34"/>
          <p:cNvSpPr>
            <a:spLocks noChangeArrowheads="1"/>
          </p:cNvSpPr>
          <p:nvPr/>
        </p:nvSpPr>
        <p:spPr bwMode="auto">
          <a:xfrm>
            <a:off x="2838450" y="2743200"/>
            <a:ext cx="152400" cy="152400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5635" name="Oval 35"/>
          <p:cNvSpPr>
            <a:spLocks noChangeArrowheads="1"/>
          </p:cNvSpPr>
          <p:nvPr/>
        </p:nvSpPr>
        <p:spPr bwMode="auto">
          <a:xfrm>
            <a:off x="4438650" y="3768725"/>
            <a:ext cx="190500" cy="198438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5636" name="Oval 36"/>
          <p:cNvSpPr>
            <a:spLocks noChangeArrowheads="1"/>
          </p:cNvSpPr>
          <p:nvPr/>
        </p:nvSpPr>
        <p:spPr bwMode="auto">
          <a:xfrm>
            <a:off x="4362450" y="3168650"/>
            <a:ext cx="180975" cy="173038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5637" name="Oval 37"/>
          <p:cNvSpPr>
            <a:spLocks noChangeArrowheads="1"/>
          </p:cNvSpPr>
          <p:nvPr/>
        </p:nvSpPr>
        <p:spPr bwMode="auto">
          <a:xfrm>
            <a:off x="4133850" y="4081463"/>
            <a:ext cx="190500" cy="1905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5638" name="Oval 38"/>
          <p:cNvSpPr>
            <a:spLocks noChangeArrowheads="1"/>
          </p:cNvSpPr>
          <p:nvPr/>
        </p:nvSpPr>
        <p:spPr bwMode="auto">
          <a:xfrm>
            <a:off x="4362450" y="4360863"/>
            <a:ext cx="190500" cy="1905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5639" name="Oval 39"/>
          <p:cNvSpPr>
            <a:spLocks noChangeArrowheads="1"/>
          </p:cNvSpPr>
          <p:nvPr/>
        </p:nvSpPr>
        <p:spPr bwMode="auto">
          <a:xfrm>
            <a:off x="4775200" y="3611563"/>
            <a:ext cx="190500" cy="187325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5640" name="Oval 40"/>
          <p:cNvSpPr>
            <a:spLocks noChangeArrowheads="1"/>
          </p:cNvSpPr>
          <p:nvPr/>
        </p:nvSpPr>
        <p:spPr bwMode="auto">
          <a:xfrm>
            <a:off x="4667250" y="4200525"/>
            <a:ext cx="171450" cy="173038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5641" name="Oval 41"/>
          <p:cNvSpPr>
            <a:spLocks noChangeArrowheads="1"/>
          </p:cNvSpPr>
          <p:nvPr/>
        </p:nvSpPr>
        <p:spPr bwMode="auto">
          <a:xfrm>
            <a:off x="1123950" y="3179763"/>
            <a:ext cx="173038" cy="173037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5642" name="Oval 42"/>
          <p:cNvSpPr>
            <a:spLocks noChangeArrowheads="1"/>
          </p:cNvSpPr>
          <p:nvPr/>
        </p:nvSpPr>
        <p:spPr bwMode="auto">
          <a:xfrm>
            <a:off x="1044575" y="2630488"/>
            <a:ext cx="188913" cy="188912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5643" name="Oval 43"/>
          <p:cNvSpPr>
            <a:spLocks noChangeArrowheads="1"/>
          </p:cNvSpPr>
          <p:nvPr/>
        </p:nvSpPr>
        <p:spPr bwMode="auto">
          <a:xfrm>
            <a:off x="1050925" y="3881438"/>
            <a:ext cx="157163" cy="157162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5644" name="Oval 44"/>
          <p:cNvSpPr>
            <a:spLocks noChangeArrowheads="1"/>
          </p:cNvSpPr>
          <p:nvPr/>
        </p:nvSpPr>
        <p:spPr bwMode="auto">
          <a:xfrm>
            <a:off x="1576388" y="3081338"/>
            <a:ext cx="195262" cy="195262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5645" name="Oval 45"/>
          <p:cNvSpPr>
            <a:spLocks noChangeArrowheads="1"/>
          </p:cNvSpPr>
          <p:nvPr/>
        </p:nvSpPr>
        <p:spPr bwMode="auto">
          <a:xfrm>
            <a:off x="1352550" y="3635375"/>
            <a:ext cx="174625" cy="174625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5646" name="Oval 46"/>
          <p:cNvSpPr>
            <a:spLocks noChangeArrowheads="1"/>
          </p:cNvSpPr>
          <p:nvPr/>
        </p:nvSpPr>
        <p:spPr bwMode="auto">
          <a:xfrm>
            <a:off x="2033588" y="4529138"/>
            <a:ext cx="195262" cy="195262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5647" name="Oval 47"/>
          <p:cNvSpPr>
            <a:spLocks noChangeArrowheads="1"/>
          </p:cNvSpPr>
          <p:nvPr/>
        </p:nvSpPr>
        <p:spPr bwMode="auto">
          <a:xfrm>
            <a:off x="1957388" y="3995738"/>
            <a:ext cx="195262" cy="195262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5648" name="Oval 48"/>
          <p:cNvSpPr>
            <a:spLocks noChangeArrowheads="1"/>
          </p:cNvSpPr>
          <p:nvPr/>
        </p:nvSpPr>
        <p:spPr bwMode="auto">
          <a:xfrm>
            <a:off x="1957388" y="5214938"/>
            <a:ext cx="195262" cy="195262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5649" name="Oval 49"/>
          <p:cNvSpPr>
            <a:spLocks noChangeArrowheads="1"/>
          </p:cNvSpPr>
          <p:nvPr/>
        </p:nvSpPr>
        <p:spPr bwMode="auto">
          <a:xfrm>
            <a:off x="2425700" y="4467225"/>
            <a:ext cx="441325" cy="441325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5650" name="Oval 50"/>
          <p:cNvSpPr>
            <a:spLocks noChangeArrowheads="1"/>
          </p:cNvSpPr>
          <p:nvPr/>
        </p:nvSpPr>
        <p:spPr bwMode="auto">
          <a:xfrm>
            <a:off x="2262188" y="4986338"/>
            <a:ext cx="195262" cy="195262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5651" name="Oval 51"/>
          <p:cNvSpPr>
            <a:spLocks noChangeArrowheads="1"/>
          </p:cNvSpPr>
          <p:nvPr/>
        </p:nvSpPr>
        <p:spPr bwMode="auto">
          <a:xfrm>
            <a:off x="3176588" y="4811713"/>
            <a:ext cx="488950" cy="48895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5652" name="Oval 52"/>
          <p:cNvSpPr>
            <a:spLocks noChangeArrowheads="1"/>
          </p:cNvSpPr>
          <p:nvPr/>
        </p:nvSpPr>
        <p:spPr bwMode="auto">
          <a:xfrm>
            <a:off x="3024188" y="4430713"/>
            <a:ext cx="488950" cy="48895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5653" name="Oval 53"/>
          <p:cNvSpPr>
            <a:spLocks noChangeArrowheads="1"/>
          </p:cNvSpPr>
          <p:nvPr/>
        </p:nvSpPr>
        <p:spPr bwMode="auto">
          <a:xfrm>
            <a:off x="2719388" y="4964113"/>
            <a:ext cx="488950" cy="48895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5654" name="Oval 54"/>
          <p:cNvSpPr>
            <a:spLocks noChangeArrowheads="1"/>
          </p:cNvSpPr>
          <p:nvPr/>
        </p:nvSpPr>
        <p:spPr bwMode="auto">
          <a:xfrm>
            <a:off x="3752850" y="4975225"/>
            <a:ext cx="165100" cy="169863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5655" name="Oval 55"/>
          <p:cNvSpPr>
            <a:spLocks noChangeArrowheads="1"/>
          </p:cNvSpPr>
          <p:nvPr/>
        </p:nvSpPr>
        <p:spPr bwMode="auto">
          <a:xfrm>
            <a:off x="3405188" y="5268913"/>
            <a:ext cx="488950" cy="48895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5656" name="Oval 56"/>
          <p:cNvSpPr>
            <a:spLocks noChangeArrowheads="1"/>
          </p:cNvSpPr>
          <p:nvPr/>
        </p:nvSpPr>
        <p:spPr bwMode="auto">
          <a:xfrm>
            <a:off x="2033588" y="2166938"/>
            <a:ext cx="195262" cy="195262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5657" name="Oval 57"/>
          <p:cNvSpPr>
            <a:spLocks noChangeArrowheads="1"/>
          </p:cNvSpPr>
          <p:nvPr/>
        </p:nvSpPr>
        <p:spPr bwMode="auto">
          <a:xfrm>
            <a:off x="2719388" y="2144713"/>
            <a:ext cx="488950" cy="48895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5658" name="Oval 58"/>
          <p:cNvSpPr>
            <a:spLocks noChangeArrowheads="1"/>
          </p:cNvSpPr>
          <p:nvPr/>
        </p:nvSpPr>
        <p:spPr bwMode="auto">
          <a:xfrm>
            <a:off x="1957388" y="2852738"/>
            <a:ext cx="195262" cy="195262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5659" name="Oval 59"/>
          <p:cNvSpPr>
            <a:spLocks noChangeArrowheads="1"/>
          </p:cNvSpPr>
          <p:nvPr/>
        </p:nvSpPr>
        <p:spPr bwMode="auto">
          <a:xfrm>
            <a:off x="2425700" y="2105025"/>
            <a:ext cx="441325" cy="441325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5660" name="Oval 60"/>
          <p:cNvSpPr>
            <a:spLocks noChangeArrowheads="1"/>
          </p:cNvSpPr>
          <p:nvPr/>
        </p:nvSpPr>
        <p:spPr bwMode="auto">
          <a:xfrm>
            <a:off x="2262188" y="2624138"/>
            <a:ext cx="195262" cy="195262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5661" name="Oval 61"/>
          <p:cNvSpPr>
            <a:spLocks noChangeArrowheads="1"/>
          </p:cNvSpPr>
          <p:nvPr/>
        </p:nvSpPr>
        <p:spPr bwMode="auto">
          <a:xfrm>
            <a:off x="3829050" y="2317750"/>
            <a:ext cx="190500" cy="180975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5662" name="Oval 62"/>
          <p:cNvSpPr>
            <a:spLocks noChangeArrowheads="1"/>
          </p:cNvSpPr>
          <p:nvPr/>
        </p:nvSpPr>
        <p:spPr bwMode="auto">
          <a:xfrm>
            <a:off x="3100388" y="2297113"/>
            <a:ext cx="488950" cy="48895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5663" name="Oval 63"/>
          <p:cNvSpPr>
            <a:spLocks noChangeArrowheads="1"/>
          </p:cNvSpPr>
          <p:nvPr/>
        </p:nvSpPr>
        <p:spPr bwMode="auto">
          <a:xfrm>
            <a:off x="3752850" y="2941638"/>
            <a:ext cx="182563" cy="182562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5664" name="Oval 64"/>
          <p:cNvSpPr>
            <a:spLocks noChangeArrowheads="1"/>
          </p:cNvSpPr>
          <p:nvPr/>
        </p:nvSpPr>
        <p:spPr bwMode="auto">
          <a:xfrm>
            <a:off x="4286250" y="2252663"/>
            <a:ext cx="190500" cy="1905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5665" name="Oval 65"/>
          <p:cNvSpPr>
            <a:spLocks noChangeArrowheads="1"/>
          </p:cNvSpPr>
          <p:nvPr/>
        </p:nvSpPr>
        <p:spPr bwMode="auto">
          <a:xfrm>
            <a:off x="4057650" y="2786063"/>
            <a:ext cx="190500" cy="1905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5666" name="Oval 66"/>
          <p:cNvSpPr>
            <a:spLocks noChangeArrowheads="1"/>
          </p:cNvSpPr>
          <p:nvPr/>
        </p:nvSpPr>
        <p:spPr bwMode="auto">
          <a:xfrm>
            <a:off x="1423988" y="4529138"/>
            <a:ext cx="195262" cy="195262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5667" name="Oval 67"/>
          <p:cNvSpPr>
            <a:spLocks noChangeArrowheads="1"/>
          </p:cNvSpPr>
          <p:nvPr/>
        </p:nvSpPr>
        <p:spPr bwMode="auto">
          <a:xfrm>
            <a:off x="1355725" y="4033838"/>
            <a:ext cx="157163" cy="157162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5668" name="Oval 68"/>
          <p:cNvSpPr>
            <a:spLocks noChangeArrowheads="1"/>
          </p:cNvSpPr>
          <p:nvPr/>
        </p:nvSpPr>
        <p:spPr bwMode="auto">
          <a:xfrm>
            <a:off x="1881188" y="3462338"/>
            <a:ext cx="195262" cy="195262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5669" name="Oval 69"/>
          <p:cNvSpPr>
            <a:spLocks noChangeArrowheads="1"/>
          </p:cNvSpPr>
          <p:nvPr/>
        </p:nvSpPr>
        <p:spPr bwMode="auto">
          <a:xfrm>
            <a:off x="1652588" y="4986338"/>
            <a:ext cx="195262" cy="195262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5670" name="Oval 70"/>
          <p:cNvSpPr>
            <a:spLocks noChangeArrowheads="1"/>
          </p:cNvSpPr>
          <p:nvPr/>
        </p:nvSpPr>
        <p:spPr bwMode="auto">
          <a:xfrm>
            <a:off x="3448050" y="2103438"/>
            <a:ext cx="182563" cy="182562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5671" name="Oval 71"/>
          <p:cNvSpPr>
            <a:spLocks noChangeArrowheads="1"/>
          </p:cNvSpPr>
          <p:nvPr/>
        </p:nvSpPr>
        <p:spPr bwMode="auto">
          <a:xfrm>
            <a:off x="4438650" y="2905125"/>
            <a:ext cx="184150" cy="173038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5672" name="Oval 72"/>
          <p:cNvSpPr>
            <a:spLocks noChangeArrowheads="1"/>
          </p:cNvSpPr>
          <p:nvPr/>
        </p:nvSpPr>
        <p:spPr bwMode="auto">
          <a:xfrm>
            <a:off x="4210050" y="3319463"/>
            <a:ext cx="190500" cy="1905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5673" name="Oval 73"/>
          <p:cNvSpPr>
            <a:spLocks noChangeArrowheads="1"/>
          </p:cNvSpPr>
          <p:nvPr/>
        </p:nvSpPr>
        <p:spPr bwMode="auto">
          <a:xfrm>
            <a:off x="3676650" y="4389438"/>
            <a:ext cx="182563" cy="182562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5674" name="Oval 74"/>
          <p:cNvSpPr>
            <a:spLocks noChangeArrowheads="1"/>
          </p:cNvSpPr>
          <p:nvPr/>
        </p:nvSpPr>
        <p:spPr bwMode="auto">
          <a:xfrm>
            <a:off x="3905250" y="4691063"/>
            <a:ext cx="190500" cy="1905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5675" name="Oval 75"/>
          <p:cNvSpPr>
            <a:spLocks noChangeArrowheads="1"/>
          </p:cNvSpPr>
          <p:nvPr/>
        </p:nvSpPr>
        <p:spPr bwMode="auto">
          <a:xfrm>
            <a:off x="3981450" y="4310063"/>
            <a:ext cx="190500" cy="1905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5676" name="Line 76"/>
          <p:cNvSpPr>
            <a:spLocks noChangeShapeType="1"/>
          </p:cNvSpPr>
          <p:nvPr/>
        </p:nvSpPr>
        <p:spPr bwMode="auto">
          <a:xfrm>
            <a:off x="509588" y="4249738"/>
            <a:ext cx="4868862" cy="304800"/>
          </a:xfrm>
          <a:prstGeom prst="line">
            <a:avLst/>
          </a:prstGeom>
          <a:noFill/>
          <a:ln w="2844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0" name="Oval 19"/>
          <p:cNvSpPr>
            <a:spLocks noChangeArrowheads="1"/>
          </p:cNvSpPr>
          <p:nvPr/>
        </p:nvSpPr>
        <p:spPr bwMode="auto">
          <a:xfrm>
            <a:off x="3600450" y="3124200"/>
            <a:ext cx="269875" cy="284163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1" name="Oval 22"/>
          <p:cNvSpPr>
            <a:spLocks noChangeArrowheads="1"/>
          </p:cNvSpPr>
          <p:nvPr/>
        </p:nvSpPr>
        <p:spPr bwMode="auto">
          <a:xfrm>
            <a:off x="3752850" y="3454400"/>
            <a:ext cx="325438" cy="331788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52064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1"/>
          <p:cNvSpPr>
            <a:spLocks noGrp="1" noChangeArrowheads="1"/>
          </p:cNvSpPr>
          <p:nvPr>
            <p:ph type="title"/>
          </p:nvPr>
        </p:nvSpPr>
        <p:spPr>
          <a:xfrm>
            <a:off x="381000" y="228600"/>
            <a:ext cx="8229600" cy="1143000"/>
          </a:xfrm>
          <a:ln/>
        </p:spPr>
        <p:txBody>
          <a:bodyPr/>
          <a:lstStyle/>
          <a:p>
            <a:pPr>
              <a:lnSpc>
                <a:spcPct val="93000"/>
              </a:lnSpc>
              <a:buClr>
                <a:srgbClr val="0000FF"/>
              </a:buCl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dirty="0" smtClean="0">
                <a:solidFill>
                  <a:srgbClr val="594740"/>
                </a:solidFill>
              </a:rPr>
              <a:t>Boosting example</a:t>
            </a:r>
            <a:endParaRPr lang="en-GB" dirty="0">
              <a:solidFill>
                <a:srgbClr val="594740"/>
              </a:solidFill>
            </a:endParaRPr>
          </a:p>
        </p:txBody>
      </p:sp>
      <p:sp>
        <p:nvSpPr>
          <p:cNvPr id="26626" name="Oval 2"/>
          <p:cNvSpPr>
            <a:spLocks noChangeArrowheads="1"/>
          </p:cNvSpPr>
          <p:nvPr/>
        </p:nvSpPr>
        <p:spPr bwMode="auto">
          <a:xfrm>
            <a:off x="3071812" y="2895600"/>
            <a:ext cx="152400" cy="152400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6627" name="Oval 3"/>
          <p:cNvSpPr>
            <a:spLocks noChangeArrowheads="1"/>
          </p:cNvSpPr>
          <p:nvPr/>
        </p:nvSpPr>
        <p:spPr bwMode="auto">
          <a:xfrm>
            <a:off x="3376612" y="2819400"/>
            <a:ext cx="152400" cy="152400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6628" name="Oval 4"/>
          <p:cNvSpPr>
            <a:spLocks noChangeArrowheads="1"/>
          </p:cNvSpPr>
          <p:nvPr/>
        </p:nvSpPr>
        <p:spPr bwMode="auto">
          <a:xfrm>
            <a:off x="3605212" y="3048000"/>
            <a:ext cx="152400" cy="152400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6629" name="Oval 5"/>
          <p:cNvSpPr>
            <a:spLocks noChangeArrowheads="1"/>
          </p:cNvSpPr>
          <p:nvPr/>
        </p:nvSpPr>
        <p:spPr bwMode="auto">
          <a:xfrm>
            <a:off x="2843212" y="3352800"/>
            <a:ext cx="152400" cy="152400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6630" name="Oval 6"/>
          <p:cNvSpPr>
            <a:spLocks noChangeArrowheads="1"/>
          </p:cNvSpPr>
          <p:nvPr/>
        </p:nvSpPr>
        <p:spPr bwMode="auto">
          <a:xfrm>
            <a:off x="3376612" y="3733800"/>
            <a:ext cx="152400" cy="152400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6631" name="Oval 7"/>
          <p:cNvSpPr>
            <a:spLocks noChangeArrowheads="1"/>
          </p:cNvSpPr>
          <p:nvPr/>
        </p:nvSpPr>
        <p:spPr bwMode="auto">
          <a:xfrm>
            <a:off x="3757612" y="3429000"/>
            <a:ext cx="152400" cy="152400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6632" name="Oval 8"/>
          <p:cNvSpPr>
            <a:spLocks noChangeArrowheads="1"/>
          </p:cNvSpPr>
          <p:nvPr/>
        </p:nvSpPr>
        <p:spPr bwMode="auto">
          <a:xfrm>
            <a:off x="2614612" y="3810000"/>
            <a:ext cx="152400" cy="152400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6633" name="Oval 9"/>
          <p:cNvSpPr>
            <a:spLocks noChangeArrowheads="1"/>
          </p:cNvSpPr>
          <p:nvPr/>
        </p:nvSpPr>
        <p:spPr bwMode="auto">
          <a:xfrm>
            <a:off x="3071812" y="3352800"/>
            <a:ext cx="152400" cy="152400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6634" name="Oval 10"/>
          <p:cNvSpPr>
            <a:spLocks noChangeArrowheads="1"/>
          </p:cNvSpPr>
          <p:nvPr/>
        </p:nvSpPr>
        <p:spPr bwMode="auto">
          <a:xfrm>
            <a:off x="3376612" y="3276600"/>
            <a:ext cx="152400" cy="152400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6635" name="Oval 11"/>
          <p:cNvSpPr>
            <a:spLocks noChangeArrowheads="1"/>
          </p:cNvSpPr>
          <p:nvPr/>
        </p:nvSpPr>
        <p:spPr bwMode="auto">
          <a:xfrm>
            <a:off x="3452812" y="3505200"/>
            <a:ext cx="152400" cy="152400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6636" name="Oval 12"/>
          <p:cNvSpPr>
            <a:spLocks noChangeArrowheads="1"/>
          </p:cNvSpPr>
          <p:nvPr/>
        </p:nvSpPr>
        <p:spPr bwMode="auto">
          <a:xfrm>
            <a:off x="2919412" y="3733800"/>
            <a:ext cx="152400" cy="152400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6637" name="Oval 13"/>
          <p:cNvSpPr>
            <a:spLocks noChangeArrowheads="1"/>
          </p:cNvSpPr>
          <p:nvPr/>
        </p:nvSpPr>
        <p:spPr bwMode="auto">
          <a:xfrm>
            <a:off x="2538412" y="3429000"/>
            <a:ext cx="152400" cy="152400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6638" name="Oval 14"/>
          <p:cNvSpPr>
            <a:spLocks noChangeArrowheads="1"/>
          </p:cNvSpPr>
          <p:nvPr/>
        </p:nvSpPr>
        <p:spPr bwMode="auto">
          <a:xfrm>
            <a:off x="2614612" y="2895600"/>
            <a:ext cx="152400" cy="152400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6639" name="Oval 15"/>
          <p:cNvSpPr>
            <a:spLocks noChangeArrowheads="1"/>
          </p:cNvSpPr>
          <p:nvPr/>
        </p:nvSpPr>
        <p:spPr bwMode="auto">
          <a:xfrm>
            <a:off x="3148012" y="4038600"/>
            <a:ext cx="152400" cy="152400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6640" name="Oval 16"/>
          <p:cNvSpPr>
            <a:spLocks noChangeArrowheads="1"/>
          </p:cNvSpPr>
          <p:nvPr/>
        </p:nvSpPr>
        <p:spPr bwMode="auto">
          <a:xfrm>
            <a:off x="2767012" y="3124200"/>
            <a:ext cx="152400" cy="152400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6641" name="Oval 17"/>
          <p:cNvSpPr>
            <a:spLocks noChangeArrowheads="1"/>
          </p:cNvSpPr>
          <p:nvPr/>
        </p:nvSpPr>
        <p:spPr bwMode="auto">
          <a:xfrm>
            <a:off x="3529012" y="3886200"/>
            <a:ext cx="152400" cy="152400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6642" name="Oval 18"/>
          <p:cNvSpPr>
            <a:spLocks noChangeArrowheads="1"/>
          </p:cNvSpPr>
          <p:nvPr/>
        </p:nvSpPr>
        <p:spPr bwMode="auto">
          <a:xfrm>
            <a:off x="2309812" y="3200400"/>
            <a:ext cx="152400" cy="152400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6643" name="Oval 19"/>
          <p:cNvSpPr>
            <a:spLocks noChangeArrowheads="1"/>
          </p:cNvSpPr>
          <p:nvPr/>
        </p:nvSpPr>
        <p:spPr bwMode="auto">
          <a:xfrm>
            <a:off x="2843212" y="2743200"/>
            <a:ext cx="152400" cy="152400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6644" name="Oval 20"/>
          <p:cNvSpPr>
            <a:spLocks noChangeArrowheads="1"/>
          </p:cNvSpPr>
          <p:nvPr/>
        </p:nvSpPr>
        <p:spPr bwMode="auto">
          <a:xfrm>
            <a:off x="4443412" y="34290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6645" name="Oval 21"/>
          <p:cNvSpPr>
            <a:spLocks noChangeArrowheads="1"/>
          </p:cNvSpPr>
          <p:nvPr/>
        </p:nvSpPr>
        <p:spPr bwMode="auto">
          <a:xfrm>
            <a:off x="4367212" y="28956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6646" name="Oval 22"/>
          <p:cNvSpPr>
            <a:spLocks noChangeArrowheads="1"/>
          </p:cNvSpPr>
          <p:nvPr/>
        </p:nvSpPr>
        <p:spPr bwMode="auto">
          <a:xfrm>
            <a:off x="4138612" y="38862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6647" name="Oval 23"/>
          <p:cNvSpPr>
            <a:spLocks noChangeArrowheads="1"/>
          </p:cNvSpPr>
          <p:nvPr/>
        </p:nvSpPr>
        <p:spPr bwMode="auto">
          <a:xfrm>
            <a:off x="4367212" y="41148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6648" name="Oval 24"/>
          <p:cNvSpPr>
            <a:spLocks noChangeArrowheads="1"/>
          </p:cNvSpPr>
          <p:nvPr/>
        </p:nvSpPr>
        <p:spPr bwMode="auto">
          <a:xfrm>
            <a:off x="4900612" y="33528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6649" name="Oval 25"/>
          <p:cNvSpPr>
            <a:spLocks noChangeArrowheads="1"/>
          </p:cNvSpPr>
          <p:nvPr/>
        </p:nvSpPr>
        <p:spPr bwMode="auto">
          <a:xfrm>
            <a:off x="4672012" y="38862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6650" name="Oval 26"/>
          <p:cNvSpPr>
            <a:spLocks noChangeArrowheads="1"/>
          </p:cNvSpPr>
          <p:nvPr/>
        </p:nvSpPr>
        <p:spPr bwMode="auto">
          <a:xfrm>
            <a:off x="1166812" y="32004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6651" name="Oval 27"/>
          <p:cNvSpPr>
            <a:spLocks noChangeArrowheads="1"/>
          </p:cNvSpPr>
          <p:nvPr/>
        </p:nvSpPr>
        <p:spPr bwMode="auto">
          <a:xfrm>
            <a:off x="1090612" y="26670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6652" name="Oval 28"/>
          <p:cNvSpPr>
            <a:spLocks noChangeArrowheads="1"/>
          </p:cNvSpPr>
          <p:nvPr/>
        </p:nvSpPr>
        <p:spPr bwMode="auto">
          <a:xfrm>
            <a:off x="1090612" y="38862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6653" name="Oval 29"/>
          <p:cNvSpPr>
            <a:spLocks noChangeArrowheads="1"/>
          </p:cNvSpPr>
          <p:nvPr/>
        </p:nvSpPr>
        <p:spPr bwMode="auto">
          <a:xfrm>
            <a:off x="1624012" y="31242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6654" name="Oval 30"/>
          <p:cNvSpPr>
            <a:spLocks noChangeArrowheads="1"/>
          </p:cNvSpPr>
          <p:nvPr/>
        </p:nvSpPr>
        <p:spPr bwMode="auto">
          <a:xfrm>
            <a:off x="1395412" y="36576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6655" name="Oval 31"/>
          <p:cNvSpPr>
            <a:spLocks noChangeArrowheads="1"/>
          </p:cNvSpPr>
          <p:nvPr/>
        </p:nvSpPr>
        <p:spPr bwMode="auto">
          <a:xfrm>
            <a:off x="2081212" y="45720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6656" name="Oval 32"/>
          <p:cNvSpPr>
            <a:spLocks noChangeArrowheads="1"/>
          </p:cNvSpPr>
          <p:nvPr/>
        </p:nvSpPr>
        <p:spPr bwMode="auto">
          <a:xfrm>
            <a:off x="2005012" y="40386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6657" name="Oval 33"/>
          <p:cNvSpPr>
            <a:spLocks noChangeArrowheads="1"/>
          </p:cNvSpPr>
          <p:nvPr/>
        </p:nvSpPr>
        <p:spPr bwMode="auto">
          <a:xfrm>
            <a:off x="2005012" y="52578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6658" name="Oval 34"/>
          <p:cNvSpPr>
            <a:spLocks noChangeArrowheads="1"/>
          </p:cNvSpPr>
          <p:nvPr/>
        </p:nvSpPr>
        <p:spPr bwMode="auto">
          <a:xfrm>
            <a:off x="2538412" y="44958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6659" name="Oval 35"/>
          <p:cNvSpPr>
            <a:spLocks noChangeArrowheads="1"/>
          </p:cNvSpPr>
          <p:nvPr/>
        </p:nvSpPr>
        <p:spPr bwMode="auto">
          <a:xfrm>
            <a:off x="2309812" y="50292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6660" name="Oval 36"/>
          <p:cNvSpPr>
            <a:spLocks noChangeArrowheads="1"/>
          </p:cNvSpPr>
          <p:nvPr/>
        </p:nvSpPr>
        <p:spPr bwMode="auto">
          <a:xfrm>
            <a:off x="3300412" y="48768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6661" name="Oval 37"/>
          <p:cNvSpPr>
            <a:spLocks noChangeArrowheads="1"/>
          </p:cNvSpPr>
          <p:nvPr/>
        </p:nvSpPr>
        <p:spPr bwMode="auto">
          <a:xfrm>
            <a:off x="3148012" y="44958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6662" name="Oval 38"/>
          <p:cNvSpPr>
            <a:spLocks noChangeArrowheads="1"/>
          </p:cNvSpPr>
          <p:nvPr/>
        </p:nvSpPr>
        <p:spPr bwMode="auto">
          <a:xfrm>
            <a:off x="2843212" y="50292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6663" name="Oval 39"/>
          <p:cNvSpPr>
            <a:spLocks noChangeArrowheads="1"/>
          </p:cNvSpPr>
          <p:nvPr/>
        </p:nvSpPr>
        <p:spPr bwMode="auto">
          <a:xfrm>
            <a:off x="3757612" y="48006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6664" name="Oval 40"/>
          <p:cNvSpPr>
            <a:spLocks noChangeArrowheads="1"/>
          </p:cNvSpPr>
          <p:nvPr/>
        </p:nvSpPr>
        <p:spPr bwMode="auto">
          <a:xfrm>
            <a:off x="3529012" y="53340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6665" name="Oval 41"/>
          <p:cNvSpPr>
            <a:spLocks noChangeArrowheads="1"/>
          </p:cNvSpPr>
          <p:nvPr/>
        </p:nvSpPr>
        <p:spPr bwMode="auto">
          <a:xfrm>
            <a:off x="2081212" y="22098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6666" name="Oval 42"/>
          <p:cNvSpPr>
            <a:spLocks noChangeArrowheads="1"/>
          </p:cNvSpPr>
          <p:nvPr/>
        </p:nvSpPr>
        <p:spPr bwMode="auto">
          <a:xfrm>
            <a:off x="2843212" y="22098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6667" name="Oval 43"/>
          <p:cNvSpPr>
            <a:spLocks noChangeArrowheads="1"/>
          </p:cNvSpPr>
          <p:nvPr/>
        </p:nvSpPr>
        <p:spPr bwMode="auto">
          <a:xfrm>
            <a:off x="2005012" y="28956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6668" name="Oval 44"/>
          <p:cNvSpPr>
            <a:spLocks noChangeArrowheads="1"/>
          </p:cNvSpPr>
          <p:nvPr/>
        </p:nvSpPr>
        <p:spPr bwMode="auto">
          <a:xfrm>
            <a:off x="2538412" y="21336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6669" name="Oval 45"/>
          <p:cNvSpPr>
            <a:spLocks noChangeArrowheads="1"/>
          </p:cNvSpPr>
          <p:nvPr/>
        </p:nvSpPr>
        <p:spPr bwMode="auto">
          <a:xfrm>
            <a:off x="2309812" y="26670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6670" name="Oval 46"/>
          <p:cNvSpPr>
            <a:spLocks noChangeArrowheads="1"/>
          </p:cNvSpPr>
          <p:nvPr/>
        </p:nvSpPr>
        <p:spPr bwMode="auto">
          <a:xfrm>
            <a:off x="3833812" y="21336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6671" name="Oval 47"/>
          <p:cNvSpPr>
            <a:spLocks noChangeArrowheads="1"/>
          </p:cNvSpPr>
          <p:nvPr/>
        </p:nvSpPr>
        <p:spPr bwMode="auto">
          <a:xfrm>
            <a:off x="3224212" y="23622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6672" name="Oval 48"/>
          <p:cNvSpPr>
            <a:spLocks noChangeArrowheads="1"/>
          </p:cNvSpPr>
          <p:nvPr/>
        </p:nvSpPr>
        <p:spPr bwMode="auto">
          <a:xfrm>
            <a:off x="3757612" y="28194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6673" name="Oval 49"/>
          <p:cNvSpPr>
            <a:spLocks noChangeArrowheads="1"/>
          </p:cNvSpPr>
          <p:nvPr/>
        </p:nvSpPr>
        <p:spPr bwMode="auto">
          <a:xfrm>
            <a:off x="4291012" y="20574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6674" name="Oval 50"/>
          <p:cNvSpPr>
            <a:spLocks noChangeArrowheads="1"/>
          </p:cNvSpPr>
          <p:nvPr/>
        </p:nvSpPr>
        <p:spPr bwMode="auto">
          <a:xfrm>
            <a:off x="4062412" y="25908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6675" name="Oval 51"/>
          <p:cNvSpPr>
            <a:spLocks noChangeArrowheads="1"/>
          </p:cNvSpPr>
          <p:nvPr/>
        </p:nvSpPr>
        <p:spPr bwMode="auto">
          <a:xfrm>
            <a:off x="1471612" y="45720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6676" name="Oval 52"/>
          <p:cNvSpPr>
            <a:spLocks noChangeArrowheads="1"/>
          </p:cNvSpPr>
          <p:nvPr/>
        </p:nvSpPr>
        <p:spPr bwMode="auto">
          <a:xfrm>
            <a:off x="1395412" y="40386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6677" name="Oval 53"/>
          <p:cNvSpPr>
            <a:spLocks noChangeArrowheads="1"/>
          </p:cNvSpPr>
          <p:nvPr/>
        </p:nvSpPr>
        <p:spPr bwMode="auto">
          <a:xfrm>
            <a:off x="1928812" y="35052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6678" name="Oval 54"/>
          <p:cNvSpPr>
            <a:spLocks noChangeArrowheads="1"/>
          </p:cNvSpPr>
          <p:nvPr/>
        </p:nvSpPr>
        <p:spPr bwMode="auto">
          <a:xfrm>
            <a:off x="1700212" y="50292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6679" name="Oval 55"/>
          <p:cNvSpPr>
            <a:spLocks noChangeArrowheads="1"/>
          </p:cNvSpPr>
          <p:nvPr/>
        </p:nvSpPr>
        <p:spPr bwMode="auto">
          <a:xfrm>
            <a:off x="3452812" y="19812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6680" name="Oval 56"/>
          <p:cNvSpPr>
            <a:spLocks noChangeArrowheads="1"/>
          </p:cNvSpPr>
          <p:nvPr/>
        </p:nvSpPr>
        <p:spPr bwMode="auto">
          <a:xfrm>
            <a:off x="4443412" y="25908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6681" name="Oval 57"/>
          <p:cNvSpPr>
            <a:spLocks noChangeArrowheads="1"/>
          </p:cNvSpPr>
          <p:nvPr/>
        </p:nvSpPr>
        <p:spPr bwMode="auto">
          <a:xfrm>
            <a:off x="4214812" y="31242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6682" name="Oval 58"/>
          <p:cNvSpPr>
            <a:spLocks noChangeArrowheads="1"/>
          </p:cNvSpPr>
          <p:nvPr/>
        </p:nvSpPr>
        <p:spPr bwMode="auto">
          <a:xfrm>
            <a:off x="3681412" y="42672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6683" name="Oval 59"/>
          <p:cNvSpPr>
            <a:spLocks noChangeArrowheads="1"/>
          </p:cNvSpPr>
          <p:nvPr/>
        </p:nvSpPr>
        <p:spPr bwMode="auto">
          <a:xfrm>
            <a:off x="3910012" y="44958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6684" name="Oval 60"/>
          <p:cNvSpPr>
            <a:spLocks noChangeArrowheads="1"/>
          </p:cNvSpPr>
          <p:nvPr/>
        </p:nvSpPr>
        <p:spPr bwMode="auto">
          <a:xfrm>
            <a:off x="3986212" y="41148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6685" name="Line 61"/>
          <p:cNvSpPr>
            <a:spLocks noChangeShapeType="1"/>
          </p:cNvSpPr>
          <p:nvPr/>
        </p:nvSpPr>
        <p:spPr bwMode="auto">
          <a:xfrm>
            <a:off x="2538412" y="1447800"/>
            <a:ext cx="1588" cy="4572000"/>
          </a:xfrm>
          <a:prstGeom prst="line">
            <a:avLst/>
          </a:prstGeom>
          <a:noFill/>
          <a:ln w="3816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686" name="Line 62"/>
          <p:cNvSpPr>
            <a:spLocks noChangeShapeType="1"/>
          </p:cNvSpPr>
          <p:nvPr/>
        </p:nvSpPr>
        <p:spPr bwMode="auto">
          <a:xfrm>
            <a:off x="3368675" y="1438275"/>
            <a:ext cx="523875" cy="4572000"/>
          </a:xfrm>
          <a:prstGeom prst="line">
            <a:avLst/>
          </a:prstGeom>
          <a:noFill/>
          <a:ln w="3816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687" name="Line 63"/>
          <p:cNvSpPr>
            <a:spLocks noChangeShapeType="1"/>
          </p:cNvSpPr>
          <p:nvPr/>
        </p:nvSpPr>
        <p:spPr bwMode="auto">
          <a:xfrm flipV="1">
            <a:off x="785812" y="2098675"/>
            <a:ext cx="4843463" cy="1052513"/>
          </a:xfrm>
          <a:prstGeom prst="line">
            <a:avLst/>
          </a:prstGeom>
          <a:noFill/>
          <a:ln w="2844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688" name="Line 64"/>
          <p:cNvSpPr>
            <a:spLocks noChangeShapeType="1"/>
          </p:cNvSpPr>
          <p:nvPr/>
        </p:nvSpPr>
        <p:spPr bwMode="auto">
          <a:xfrm>
            <a:off x="514350" y="4249738"/>
            <a:ext cx="5453062" cy="347662"/>
          </a:xfrm>
          <a:prstGeom prst="line">
            <a:avLst/>
          </a:prstGeom>
          <a:noFill/>
          <a:ln w="2844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689" name="Text Box 65"/>
          <p:cNvSpPr txBox="1">
            <a:spLocks noChangeArrowheads="1"/>
          </p:cNvSpPr>
          <p:nvPr/>
        </p:nvSpPr>
        <p:spPr bwMode="auto">
          <a:xfrm>
            <a:off x="457200" y="5943600"/>
            <a:ext cx="7221537" cy="9009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93000"/>
              </a:lnSpc>
              <a:spcBef>
                <a:spcPts val="1250"/>
              </a:spcBef>
              <a:buClr>
                <a:srgbClr val="000000"/>
              </a:buClr>
              <a:buSzPct val="100000"/>
              <a:buFont typeface="Arial" charset="0"/>
              <a:buNone/>
            </a:pPr>
            <a:r>
              <a:rPr lang="en-GB" sz="2800" dirty="0">
                <a:solidFill>
                  <a:srgbClr val="FF6600"/>
                </a:solidFill>
              </a:rPr>
              <a:t>The strong (non- linear) classifier is built as the combination of all the weak (linear) classifiers.</a:t>
            </a:r>
          </a:p>
        </p:txBody>
      </p:sp>
      <p:sp>
        <p:nvSpPr>
          <p:cNvPr id="26690" name="AutoShape 66"/>
          <p:cNvSpPr>
            <a:spLocks noChangeArrowheads="1"/>
          </p:cNvSpPr>
          <p:nvPr/>
        </p:nvSpPr>
        <p:spPr bwMode="auto">
          <a:xfrm>
            <a:off x="2101850" y="1384300"/>
            <a:ext cx="331787" cy="366713"/>
          </a:xfrm>
          <a:prstGeom prst="roundRect">
            <a:avLst>
              <a:gd name="adj" fmla="val 47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/>
          <a:p>
            <a:pPr eaLnBrk="1" hangingPunct="1">
              <a:lnSpc>
                <a:spcPct val="93000"/>
              </a:lnSpc>
              <a:buClr>
                <a:srgbClr val="000000"/>
              </a:buClr>
              <a:buSzPct val="100000"/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2400">
                <a:solidFill>
                  <a:schemeClr val="tx1"/>
                </a:solidFill>
              </a:rPr>
              <a:t>f</a:t>
            </a:r>
            <a:r>
              <a:rPr lang="en-GB" sz="2400" baseline="-2500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6691" name="AutoShape 67"/>
          <p:cNvSpPr>
            <a:spLocks noChangeArrowheads="1"/>
          </p:cNvSpPr>
          <p:nvPr/>
        </p:nvSpPr>
        <p:spPr bwMode="auto">
          <a:xfrm>
            <a:off x="3427412" y="1431925"/>
            <a:ext cx="331788" cy="366713"/>
          </a:xfrm>
          <a:prstGeom prst="roundRect">
            <a:avLst>
              <a:gd name="adj" fmla="val 47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/>
          <a:p>
            <a:pPr eaLnBrk="1" hangingPunct="1">
              <a:lnSpc>
                <a:spcPct val="93000"/>
              </a:lnSpc>
              <a:buClr>
                <a:srgbClr val="000000"/>
              </a:buClr>
              <a:buSzPct val="100000"/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2400">
                <a:solidFill>
                  <a:schemeClr val="tx1"/>
                </a:solidFill>
              </a:rPr>
              <a:t>f</a:t>
            </a:r>
            <a:r>
              <a:rPr lang="en-GB" sz="2400" baseline="-2500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6692" name="AutoShape 68"/>
          <p:cNvSpPr>
            <a:spLocks noChangeArrowheads="1"/>
          </p:cNvSpPr>
          <p:nvPr/>
        </p:nvSpPr>
        <p:spPr bwMode="auto">
          <a:xfrm>
            <a:off x="5800725" y="4251325"/>
            <a:ext cx="331787" cy="366713"/>
          </a:xfrm>
          <a:prstGeom prst="roundRect">
            <a:avLst>
              <a:gd name="adj" fmla="val 47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/>
          <a:p>
            <a:pPr eaLnBrk="1" hangingPunct="1">
              <a:lnSpc>
                <a:spcPct val="93000"/>
              </a:lnSpc>
              <a:buClr>
                <a:srgbClr val="000000"/>
              </a:buClr>
              <a:buSzPct val="100000"/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2400">
                <a:solidFill>
                  <a:schemeClr val="tx1"/>
                </a:solidFill>
              </a:rPr>
              <a:t>f</a:t>
            </a:r>
            <a:r>
              <a:rPr lang="en-GB" sz="2400" baseline="-2500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6693" name="AutoShape 69"/>
          <p:cNvSpPr>
            <a:spLocks noChangeArrowheads="1"/>
          </p:cNvSpPr>
          <p:nvPr/>
        </p:nvSpPr>
        <p:spPr bwMode="auto">
          <a:xfrm>
            <a:off x="5635625" y="2014538"/>
            <a:ext cx="331787" cy="366712"/>
          </a:xfrm>
          <a:prstGeom prst="roundRect">
            <a:avLst>
              <a:gd name="adj" fmla="val 47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/>
          <a:p>
            <a:pPr eaLnBrk="1" hangingPunct="1">
              <a:lnSpc>
                <a:spcPct val="93000"/>
              </a:lnSpc>
              <a:buClr>
                <a:srgbClr val="000000"/>
              </a:buClr>
              <a:buSzPct val="100000"/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2400">
                <a:solidFill>
                  <a:schemeClr val="tx1"/>
                </a:solidFill>
              </a:rPr>
              <a:t>f</a:t>
            </a:r>
            <a:r>
              <a:rPr lang="en-GB" sz="2400" baseline="-25000">
                <a:solidFill>
                  <a:schemeClr val="tx1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69326499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AdaBoost</a:t>
            </a:r>
            <a:r>
              <a:rPr lang="en-US" dirty="0" smtClean="0"/>
              <a:t>: train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25908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for </a:t>
            </a:r>
            <a:r>
              <a:rPr lang="en-US" dirty="0" smtClean="0"/>
              <a:t>k = 1 to </a:t>
            </a:r>
            <a:r>
              <a:rPr lang="en-US" i="1" dirty="0" smtClean="0"/>
              <a:t>iterations</a:t>
            </a:r>
            <a:r>
              <a:rPr lang="en-US" dirty="0" smtClean="0"/>
              <a:t>:</a:t>
            </a:r>
            <a:endParaRPr lang="en-US" dirty="0"/>
          </a:p>
          <a:p>
            <a:pPr marL="777240" lvl="1" indent="-457200">
              <a:buFontTx/>
              <a:buChar char="-"/>
            </a:pPr>
            <a:r>
              <a:rPr lang="en-US" dirty="0" err="1" smtClean="0"/>
              <a:t>classifier</a:t>
            </a:r>
            <a:r>
              <a:rPr lang="en-US" baseline="-25000" dirty="0" err="1"/>
              <a:t>k</a:t>
            </a:r>
            <a:r>
              <a:rPr lang="en-US" dirty="0" smtClean="0"/>
              <a:t> = learn </a:t>
            </a:r>
            <a:r>
              <a:rPr lang="en-US" dirty="0"/>
              <a:t>a weak </a:t>
            </a:r>
            <a:r>
              <a:rPr lang="en-US" dirty="0" smtClean="0"/>
              <a:t>classifier based on weights</a:t>
            </a:r>
          </a:p>
          <a:p>
            <a:pPr marL="777240" lvl="1" indent="-457200">
              <a:buFontTx/>
              <a:buChar char="-"/>
            </a:pPr>
            <a:r>
              <a:rPr lang="en-US" dirty="0" smtClean="0"/>
              <a:t>weighted error for this classifier is:</a:t>
            </a:r>
          </a:p>
          <a:p>
            <a:pPr marL="777240" lvl="1" indent="-457200">
              <a:buFontTx/>
              <a:buChar char="-"/>
            </a:pPr>
            <a:r>
              <a:rPr lang="en-US" dirty="0" smtClean="0"/>
              <a:t>“score” or weight for this classifier is:</a:t>
            </a:r>
            <a:endParaRPr lang="en-US" dirty="0"/>
          </a:p>
          <a:p>
            <a:pPr marL="777240" lvl="1" indent="-457200">
              <a:buFontTx/>
              <a:buChar char="-"/>
            </a:pPr>
            <a:r>
              <a:rPr lang="en-US" dirty="0"/>
              <a:t>change the example </a:t>
            </a:r>
            <a:r>
              <a:rPr lang="en-US" dirty="0" smtClean="0"/>
              <a:t>weights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905000" y="4667956"/>
            <a:ext cx="48368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What can we use as a classifier?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371600" y="2133600"/>
            <a:ext cx="7162800" cy="457200"/>
          </a:xfrm>
          <a:prstGeom prst="rect">
            <a:avLst/>
          </a:prstGeom>
          <a:solidFill>
            <a:srgbClr val="FF0000">
              <a:alpha val="44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093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AdaBoost</a:t>
            </a:r>
            <a:r>
              <a:rPr lang="en-US" dirty="0" smtClean="0"/>
              <a:t>: train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25908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for </a:t>
            </a:r>
            <a:r>
              <a:rPr lang="en-US" dirty="0" smtClean="0"/>
              <a:t>k = 1 to </a:t>
            </a:r>
            <a:r>
              <a:rPr lang="en-US" i="1" dirty="0" smtClean="0"/>
              <a:t>iterations</a:t>
            </a:r>
            <a:r>
              <a:rPr lang="en-US" dirty="0" smtClean="0"/>
              <a:t>:</a:t>
            </a:r>
            <a:endParaRPr lang="en-US" dirty="0"/>
          </a:p>
          <a:p>
            <a:pPr marL="777240" lvl="1" indent="-457200">
              <a:buFontTx/>
              <a:buChar char="-"/>
            </a:pPr>
            <a:r>
              <a:rPr lang="en-US" dirty="0" err="1" smtClean="0"/>
              <a:t>classifier</a:t>
            </a:r>
            <a:r>
              <a:rPr lang="en-US" baseline="-25000" dirty="0" err="1"/>
              <a:t>k</a:t>
            </a:r>
            <a:r>
              <a:rPr lang="en-US" dirty="0" smtClean="0"/>
              <a:t> = learn </a:t>
            </a:r>
            <a:r>
              <a:rPr lang="en-US" dirty="0"/>
              <a:t>a weak </a:t>
            </a:r>
            <a:r>
              <a:rPr lang="en-US" dirty="0" smtClean="0"/>
              <a:t>classifier based on weights</a:t>
            </a:r>
          </a:p>
          <a:p>
            <a:pPr marL="777240" lvl="1" indent="-457200">
              <a:buFontTx/>
              <a:buChar char="-"/>
            </a:pPr>
            <a:r>
              <a:rPr lang="en-US" dirty="0" smtClean="0"/>
              <a:t>weighted error for this classifier is:</a:t>
            </a:r>
          </a:p>
          <a:p>
            <a:pPr marL="777240" lvl="1" indent="-457200">
              <a:buFontTx/>
              <a:buChar char="-"/>
            </a:pPr>
            <a:r>
              <a:rPr lang="en-US" dirty="0" smtClean="0"/>
              <a:t>“score” or weight for this classifier is:</a:t>
            </a:r>
            <a:endParaRPr lang="en-US" dirty="0"/>
          </a:p>
          <a:p>
            <a:pPr marL="777240" lvl="1" indent="-457200">
              <a:buFontTx/>
              <a:buChar char="-"/>
            </a:pPr>
            <a:r>
              <a:rPr lang="en-US" dirty="0"/>
              <a:t>change the example </a:t>
            </a:r>
            <a:r>
              <a:rPr lang="en-US" dirty="0" smtClean="0"/>
              <a:t>weights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38200" y="4419600"/>
            <a:ext cx="716093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en-US" sz="2800" dirty="0" smtClean="0">
                <a:solidFill>
                  <a:srgbClr val="0000FF"/>
                </a:solidFill>
              </a:rPr>
              <a:t>Anything that can train on weighted examples</a:t>
            </a:r>
          </a:p>
          <a:p>
            <a:pPr marL="457200" indent="-457200">
              <a:buFontTx/>
              <a:buChar char="-"/>
            </a:pPr>
            <a:r>
              <a:rPr lang="en-US" sz="2800" dirty="0" smtClean="0">
                <a:solidFill>
                  <a:srgbClr val="0000FF"/>
                </a:solidFill>
              </a:rPr>
              <a:t>For most applications, must be fast!</a:t>
            </a:r>
          </a:p>
          <a:p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dirty="0" smtClean="0">
                <a:solidFill>
                  <a:srgbClr val="FF0000"/>
                </a:solidFill>
              </a:rPr>
              <a:t>    Why?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371600" y="2133600"/>
            <a:ext cx="7162800" cy="457200"/>
          </a:xfrm>
          <a:prstGeom prst="rect">
            <a:avLst/>
          </a:prstGeom>
          <a:solidFill>
            <a:srgbClr val="FF0000">
              <a:alpha val="44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491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AdaBoost</a:t>
            </a:r>
            <a:r>
              <a:rPr lang="en-US" dirty="0" smtClean="0"/>
              <a:t>: train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25908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for </a:t>
            </a:r>
            <a:r>
              <a:rPr lang="en-US" dirty="0" smtClean="0"/>
              <a:t>k = 1 to </a:t>
            </a:r>
            <a:r>
              <a:rPr lang="en-US" i="1" dirty="0" smtClean="0"/>
              <a:t>iterations</a:t>
            </a:r>
            <a:r>
              <a:rPr lang="en-US" dirty="0" smtClean="0"/>
              <a:t>:</a:t>
            </a:r>
            <a:endParaRPr lang="en-US" dirty="0"/>
          </a:p>
          <a:p>
            <a:pPr marL="777240" lvl="1" indent="-457200">
              <a:buFontTx/>
              <a:buChar char="-"/>
            </a:pPr>
            <a:r>
              <a:rPr lang="en-US" dirty="0" err="1" smtClean="0"/>
              <a:t>classifier</a:t>
            </a:r>
            <a:r>
              <a:rPr lang="en-US" baseline="-25000" dirty="0" err="1"/>
              <a:t>k</a:t>
            </a:r>
            <a:r>
              <a:rPr lang="en-US" dirty="0" smtClean="0"/>
              <a:t> = learn </a:t>
            </a:r>
            <a:r>
              <a:rPr lang="en-US" dirty="0"/>
              <a:t>a weak </a:t>
            </a:r>
            <a:r>
              <a:rPr lang="en-US" dirty="0" smtClean="0"/>
              <a:t>classifier based on weights</a:t>
            </a:r>
          </a:p>
          <a:p>
            <a:pPr marL="777240" lvl="1" indent="-457200">
              <a:buFontTx/>
              <a:buChar char="-"/>
            </a:pPr>
            <a:r>
              <a:rPr lang="en-US" dirty="0" smtClean="0"/>
              <a:t>weighted error for this classifier is:</a:t>
            </a:r>
          </a:p>
          <a:p>
            <a:pPr marL="777240" lvl="1" indent="-457200">
              <a:buFontTx/>
              <a:buChar char="-"/>
            </a:pPr>
            <a:r>
              <a:rPr lang="en-US" dirty="0" smtClean="0"/>
              <a:t>“score” or weight for this classifier is:</a:t>
            </a:r>
            <a:endParaRPr lang="en-US" dirty="0"/>
          </a:p>
          <a:p>
            <a:pPr marL="777240" lvl="1" indent="-457200">
              <a:buFontTx/>
              <a:buChar char="-"/>
            </a:pPr>
            <a:r>
              <a:rPr lang="en-US" dirty="0"/>
              <a:t>change the example </a:t>
            </a:r>
            <a:r>
              <a:rPr lang="en-US" dirty="0" smtClean="0"/>
              <a:t>weights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8338" y="4435151"/>
            <a:ext cx="7814960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en-US" sz="2800" dirty="0" smtClean="0">
                <a:solidFill>
                  <a:srgbClr val="0000FF"/>
                </a:solidFill>
              </a:rPr>
              <a:t>Anything that can train on weighted examples</a:t>
            </a:r>
          </a:p>
          <a:p>
            <a:pPr marL="457200" indent="-457200">
              <a:buFontTx/>
              <a:buChar char="-"/>
            </a:pPr>
            <a:r>
              <a:rPr lang="en-US" sz="2800" dirty="0" smtClean="0">
                <a:solidFill>
                  <a:srgbClr val="0000FF"/>
                </a:solidFill>
              </a:rPr>
              <a:t>For most applications, must be fast!</a:t>
            </a:r>
          </a:p>
          <a:p>
            <a:pPr marL="914400" lvl="1" indent="-457200">
              <a:buFontTx/>
              <a:buChar char="-"/>
            </a:pPr>
            <a:r>
              <a:rPr lang="en-US" sz="2800" dirty="0" smtClean="0">
                <a:solidFill>
                  <a:srgbClr val="0000FF"/>
                </a:solidFill>
              </a:rPr>
              <a:t>Each iteration we have to train a new classifier</a:t>
            </a:r>
          </a:p>
        </p:txBody>
      </p:sp>
      <p:sp>
        <p:nvSpPr>
          <p:cNvPr id="8" name="Rectangle 7"/>
          <p:cNvSpPr/>
          <p:nvPr/>
        </p:nvSpPr>
        <p:spPr>
          <a:xfrm>
            <a:off x="1371600" y="2133600"/>
            <a:ext cx="7162800" cy="457200"/>
          </a:xfrm>
          <a:prstGeom prst="rect">
            <a:avLst/>
          </a:prstGeom>
          <a:solidFill>
            <a:srgbClr val="FF0000">
              <a:alpha val="44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663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Regularization </a:t>
            </a:r>
            <a:r>
              <a:rPr lang="en-US" dirty="0" err="1" smtClean="0"/>
              <a:t>vs</a:t>
            </a:r>
            <a:r>
              <a:rPr lang="en-US" dirty="0" smtClean="0"/>
              <a:t> prior</a:t>
            </a:r>
            <a:endParaRPr lang="en-US" dirty="0"/>
          </a:p>
        </p:txBody>
      </p:sp>
      <p:graphicFrame>
        <p:nvGraphicFramePr>
          <p:cNvPr id="5" name="Content Placeholder 3"/>
          <p:cNvGraphicFramePr>
            <a:graphicFrameLocks noChangeAspect="1"/>
          </p:cNvGraphicFramePr>
          <p:nvPr>
            <p:extLst/>
          </p:nvPr>
        </p:nvGraphicFramePr>
        <p:xfrm>
          <a:off x="1295400" y="2362200"/>
          <a:ext cx="5692775" cy="503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3578" name="Equation" r:id="rId4" imgW="2438400" imgH="215900" progId="Equation.3">
                  <p:embed/>
                </p:oleObj>
              </mc:Choice>
              <mc:Fallback>
                <p:oleObj name="Equation" r:id="rId4" imgW="2438400" imgH="215900" progId="Equation.3">
                  <p:embed/>
                  <p:pic>
                    <p:nvPicPr>
                      <p:cNvPr id="5" name="Content Placeholder 3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295400" y="2362200"/>
                        <a:ext cx="5692775" cy="5032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/>
          </p:nvPr>
        </p:nvGraphicFramePr>
        <p:xfrm>
          <a:off x="1600200" y="4800600"/>
          <a:ext cx="4995862" cy="930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3579" name="Equation" r:id="rId6" imgW="2451100" imgH="457200" progId="Equation.3">
                  <p:embed/>
                </p:oleObj>
              </mc:Choice>
              <mc:Fallback>
                <p:oleObj name="Equation" r:id="rId6" imgW="2451100" imgH="457200" progId="Equation.3">
                  <p:embed/>
                  <p:pic>
                    <p:nvPicPr>
                      <p:cNvPr id="11" name="Object 10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600200" y="4800600"/>
                        <a:ext cx="4995862" cy="930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1524000" y="4038600"/>
            <a:ext cx="33517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0000FF"/>
                </a:solidFill>
              </a:rPr>
              <a:t>loss function based on the data</a:t>
            </a:r>
            <a:endParaRPr lang="en-US" sz="2000" dirty="0">
              <a:solidFill>
                <a:srgbClr val="0000FF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600200" y="3505200"/>
            <a:ext cx="31212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0000FF"/>
                </a:solidFill>
              </a:rPr>
              <a:t>likelihood based on the data</a:t>
            </a:r>
            <a:endParaRPr lang="en-US" sz="2000" dirty="0">
              <a:solidFill>
                <a:srgbClr val="0000FF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568556" y="4038600"/>
            <a:ext cx="13175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solidFill>
                  <a:srgbClr val="0000FF"/>
                </a:solidFill>
              </a:rPr>
              <a:t>regularizer</a:t>
            </a:r>
            <a:endParaRPr lang="en-US" sz="2000" dirty="0">
              <a:solidFill>
                <a:srgbClr val="0000FF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914590" y="3505200"/>
            <a:ext cx="6814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0000FF"/>
                </a:solidFill>
              </a:rPr>
              <a:t>prior</a:t>
            </a:r>
            <a:endParaRPr lang="en-US" sz="2000" dirty="0">
              <a:solidFill>
                <a:srgbClr val="0000FF"/>
              </a:solidFill>
            </a:endParaRPr>
          </a:p>
        </p:txBody>
      </p:sp>
      <p:cxnSp>
        <p:nvCxnSpPr>
          <p:cNvPr id="12" name="Straight Arrow Connector 11"/>
          <p:cNvCxnSpPr>
            <a:endCxn id="5" idx="2"/>
          </p:cNvCxnSpPr>
          <p:nvPr/>
        </p:nvCxnSpPr>
        <p:spPr>
          <a:xfrm flipV="1">
            <a:off x="3276600" y="2865438"/>
            <a:ext cx="865187" cy="639762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3124200" y="4545072"/>
            <a:ext cx="533400" cy="407928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6019800" y="2865438"/>
            <a:ext cx="143668" cy="615065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>
            <a:off x="5791200" y="4483227"/>
            <a:ext cx="327498" cy="469773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ight Brace 24"/>
          <p:cNvSpPr/>
          <p:nvPr/>
        </p:nvSpPr>
        <p:spPr>
          <a:xfrm>
            <a:off x="6886094" y="3505200"/>
            <a:ext cx="276706" cy="933510"/>
          </a:xfrm>
          <a:prstGeom prst="rightBrac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823389" y="3714690"/>
            <a:ext cx="3958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F6600"/>
                </a:solidFill>
              </a:rPr>
              <a:t>fit </a:t>
            </a:r>
            <a:endParaRPr lang="en-US" sz="2000" dirty="0">
              <a:solidFill>
                <a:srgbClr val="FF6600"/>
              </a:solidFill>
            </a:endParaRPr>
          </a:p>
        </p:txBody>
      </p:sp>
      <p:sp>
        <p:nvSpPr>
          <p:cNvPr id="28" name="Right Brace 27"/>
          <p:cNvSpPr/>
          <p:nvPr/>
        </p:nvSpPr>
        <p:spPr>
          <a:xfrm flipH="1">
            <a:off x="1295400" y="3505200"/>
            <a:ext cx="276706" cy="933510"/>
          </a:xfrm>
          <a:prstGeom prst="rightBrac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7315200" y="3705255"/>
            <a:ext cx="13053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F6600"/>
                </a:solidFill>
              </a:rPr>
              <a:t>model bias</a:t>
            </a:r>
            <a:endParaRPr lang="en-US" sz="2000" dirty="0">
              <a:solidFill>
                <a:srgbClr val="FF6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9083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Boosted decision stumps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228600" y="1600200"/>
            <a:ext cx="8537448" cy="472440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One of the most common classifiers to use is a decision tree:</a:t>
            </a:r>
          </a:p>
          <a:p>
            <a:pPr marL="777240" lvl="1" indent="-457200">
              <a:buFontTx/>
              <a:buChar char="-"/>
            </a:pPr>
            <a:r>
              <a:rPr lang="en-US" dirty="0" smtClean="0"/>
              <a:t>can use a shallow (2-3 level tree)</a:t>
            </a:r>
          </a:p>
          <a:p>
            <a:pPr marL="777240" lvl="1" indent="-457200">
              <a:buFontTx/>
              <a:buChar char="-"/>
            </a:pPr>
            <a:r>
              <a:rPr lang="en-US" dirty="0" smtClean="0"/>
              <a:t>even more common is a 1-level tree</a:t>
            </a:r>
          </a:p>
          <a:p>
            <a:pPr marL="1051560" lvl="2" indent="-457200">
              <a:buFontTx/>
              <a:buChar char="-"/>
            </a:pPr>
            <a:r>
              <a:rPr lang="en-US" dirty="0" smtClean="0"/>
              <a:t>called a </a:t>
            </a:r>
            <a:r>
              <a:rPr lang="en-US" dirty="0" smtClean="0">
                <a:solidFill>
                  <a:srgbClr val="FF6600"/>
                </a:solidFill>
              </a:rPr>
              <a:t>decision stump </a:t>
            </a:r>
            <a:r>
              <a:rPr lang="en-US" dirty="0" smtClean="0">
                <a:solidFill>
                  <a:srgbClr val="FF6600"/>
                </a:solidFill>
                <a:sym typeface="Wingdings"/>
              </a:rPr>
              <a:t></a:t>
            </a:r>
            <a:endParaRPr lang="en-US" dirty="0" smtClean="0"/>
          </a:p>
          <a:p>
            <a:pPr marL="1051560" lvl="2" indent="-457200">
              <a:buFontTx/>
              <a:buChar char="-"/>
            </a:pPr>
            <a:r>
              <a:rPr lang="en-US" dirty="0" smtClean="0"/>
              <a:t>asks a question about a single feature</a:t>
            </a:r>
          </a:p>
          <a:p>
            <a:pPr marL="594360" lvl="2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>
                <a:solidFill>
                  <a:srgbClr val="FF0000"/>
                </a:solidFill>
              </a:rPr>
              <a:t>What does the decision boundary look like for a decision stump?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2517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Boosted decision stumps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228600" y="1600200"/>
            <a:ext cx="8537448" cy="472440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One of the most common classifiers to use is a decision tree:</a:t>
            </a:r>
          </a:p>
          <a:p>
            <a:pPr marL="777240" lvl="1" indent="-457200">
              <a:buFontTx/>
              <a:buChar char="-"/>
            </a:pPr>
            <a:r>
              <a:rPr lang="en-US" dirty="0" smtClean="0"/>
              <a:t>can use a shallow (2-3 level tree)</a:t>
            </a:r>
          </a:p>
          <a:p>
            <a:pPr marL="777240" lvl="1" indent="-457200">
              <a:buFontTx/>
              <a:buChar char="-"/>
            </a:pPr>
            <a:r>
              <a:rPr lang="en-US" dirty="0" smtClean="0"/>
              <a:t>even more common is a 1-level tree</a:t>
            </a:r>
          </a:p>
          <a:p>
            <a:pPr marL="1051560" lvl="2" indent="-457200">
              <a:buFontTx/>
              <a:buChar char="-"/>
            </a:pPr>
            <a:r>
              <a:rPr lang="en-US" dirty="0" smtClean="0"/>
              <a:t>called a </a:t>
            </a:r>
            <a:r>
              <a:rPr lang="en-US" dirty="0" smtClean="0">
                <a:solidFill>
                  <a:srgbClr val="FF6600"/>
                </a:solidFill>
              </a:rPr>
              <a:t>decision stump </a:t>
            </a:r>
            <a:r>
              <a:rPr lang="en-US" dirty="0" smtClean="0">
                <a:solidFill>
                  <a:srgbClr val="FF6600"/>
                </a:solidFill>
                <a:sym typeface="Wingdings"/>
              </a:rPr>
              <a:t></a:t>
            </a:r>
            <a:endParaRPr lang="en-US" dirty="0" smtClean="0"/>
          </a:p>
          <a:p>
            <a:pPr marL="1051560" lvl="2" indent="-457200">
              <a:buFontTx/>
              <a:buChar char="-"/>
            </a:pPr>
            <a:r>
              <a:rPr lang="en-US" dirty="0" smtClean="0"/>
              <a:t>asks a question about a single feature</a:t>
            </a:r>
          </a:p>
          <a:p>
            <a:pPr marL="594360" lvl="2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>
                <a:solidFill>
                  <a:srgbClr val="FF0000"/>
                </a:solidFill>
              </a:rPr>
              <a:t>What does the decision boundary look like for boosted decision stumps?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5000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Boosted decision stumps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228600" y="1600200"/>
            <a:ext cx="8537448" cy="472440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smtClean="0"/>
              <a:t>One of the most common classifiers to use is a decision tree:</a:t>
            </a:r>
          </a:p>
          <a:p>
            <a:pPr marL="777240" lvl="1" indent="-457200">
              <a:buFontTx/>
              <a:buChar char="-"/>
            </a:pPr>
            <a:r>
              <a:rPr lang="en-US" dirty="0" smtClean="0"/>
              <a:t>can use a shallow (2-3 level tree)</a:t>
            </a:r>
          </a:p>
          <a:p>
            <a:pPr marL="777240" lvl="1" indent="-457200">
              <a:buFontTx/>
              <a:buChar char="-"/>
            </a:pPr>
            <a:r>
              <a:rPr lang="en-US" dirty="0" smtClean="0"/>
              <a:t>even more common is a 1-level tree</a:t>
            </a:r>
          </a:p>
          <a:p>
            <a:pPr marL="1051560" lvl="2" indent="-457200">
              <a:buFontTx/>
              <a:buChar char="-"/>
            </a:pPr>
            <a:r>
              <a:rPr lang="en-US" dirty="0" smtClean="0"/>
              <a:t>called a </a:t>
            </a:r>
            <a:r>
              <a:rPr lang="en-US" dirty="0" smtClean="0">
                <a:solidFill>
                  <a:srgbClr val="FF6600"/>
                </a:solidFill>
              </a:rPr>
              <a:t>decision stump </a:t>
            </a:r>
            <a:r>
              <a:rPr lang="en-US" dirty="0" smtClean="0">
                <a:solidFill>
                  <a:srgbClr val="FF6600"/>
                </a:solidFill>
                <a:sym typeface="Wingdings"/>
              </a:rPr>
              <a:t></a:t>
            </a:r>
            <a:endParaRPr lang="en-US" dirty="0" smtClean="0"/>
          </a:p>
          <a:p>
            <a:pPr marL="1051560" lvl="2" indent="-457200">
              <a:buFontTx/>
              <a:buChar char="-"/>
            </a:pPr>
            <a:r>
              <a:rPr lang="en-US" dirty="0" smtClean="0"/>
              <a:t>asks a question about a single feature</a:t>
            </a:r>
          </a:p>
          <a:p>
            <a:pPr marL="594360" lvl="2" indent="0">
              <a:buNone/>
            </a:pPr>
            <a:endParaRPr lang="en-US" dirty="0"/>
          </a:p>
          <a:p>
            <a:pPr>
              <a:buFontTx/>
              <a:buChar char="-"/>
            </a:pPr>
            <a:r>
              <a:rPr lang="en-US" dirty="0" smtClean="0">
                <a:solidFill>
                  <a:srgbClr val="0000FF"/>
                </a:solidFill>
              </a:rPr>
              <a:t>Linear classifier!</a:t>
            </a:r>
          </a:p>
          <a:p>
            <a:pPr>
              <a:buFontTx/>
              <a:buChar char="-"/>
            </a:pPr>
            <a:r>
              <a:rPr lang="en-US" dirty="0" smtClean="0">
                <a:solidFill>
                  <a:srgbClr val="0000FF"/>
                </a:solidFill>
              </a:rPr>
              <a:t>Each stump defines the weight for that dimension</a:t>
            </a:r>
          </a:p>
          <a:p>
            <a:pPr lvl="1">
              <a:buFontTx/>
              <a:buChar char="-"/>
            </a:pPr>
            <a:r>
              <a:rPr lang="en-US" dirty="0" smtClean="0">
                <a:solidFill>
                  <a:srgbClr val="0000FF"/>
                </a:solidFill>
              </a:rPr>
              <a:t>If you learn multiple stumps for that dimension then it’s the weighted average</a:t>
            </a:r>
            <a:endParaRPr 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4902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Boosting in practice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2133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/>
              <a:t>Very successful on a wide range of problems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 smtClean="0"/>
              <a:t>One of the keys is that boosting tends not to </a:t>
            </a:r>
            <a:r>
              <a:rPr lang="en-US" sz="2400" dirty="0" err="1" smtClean="0"/>
              <a:t>overfit</a:t>
            </a:r>
            <a:r>
              <a:rPr lang="en-US" sz="2400" dirty="0" smtClean="0"/>
              <a:t>, even for a large number of iterations</a:t>
            </a:r>
            <a:endParaRPr lang="en-US" sz="2400" dirty="0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3429000"/>
            <a:ext cx="4011612" cy="25832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5" name="Text Box 6"/>
          <p:cNvSpPr txBox="1">
            <a:spLocks noChangeArrowheads="1"/>
          </p:cNvSpPr>
          <p:nvPr/>
        </p:nvSpPr>
        <p:spPr bwMode="auto">
          <a:xfrm>
            <a:off x="152400" y="6240805"/>
            <a:ext cx="827161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 dirty="0">
                <a:cs typeface="+mn-cs"/>
              </a:rPr>
              <a:t>Using &lt;</a:t>
            </a:r>
            <a:r>
              <a:rPr lang="en-US" sz="2400" dirty="0">
                <a:solidFill>
                  <a:srgbClr val="FF0066"/>
                </a:solidFill>
                <a:cs typeface="+mn-cs"/>
              </a:rPr>
              <a:t>10,000</a:t>
            </a:r>
            <a:r>
              <a:rPr lang="en-US" sz="2400" dirty="0">
                <a:cs typeface="+mn-cs"/>
              </a:rPr>
              <a:t> training examples </a:t>
            </a:r>
            <a:r>
              <a:rPr lang="en-US" sz="2400" dirty="0" smtClean="0"/>
              <a:t>can</a:t>
            </a:r>
            <a:r>
              <a:rPr lang="en-US" sz="2400" dirty="0" smtClean="0">
                <a:cs typeface="+mn-cs"/>
              </a:rPr>
              <a:t> </a:t>
            </a:r>
            <a:r>
              <a:rPr lang="en-US" sz="2400" dirty="0">
                <a:cs typeface="+mn-cs"/>
              </a:rPr>
              <a:t>fit &gt;</a:t>
            </a:r>
            <a:r>
              <a:rPr lang="en-US" sz="2400" dirty="0">
                <a:solidFill>
                  <a:srgbClr val="FF0066"/>
                </a:solidFill>
                <a:cs typeface="+mn-cs"/>
              </a:rPr>
              <a:t>2,000,000</a:t>
            </a:r>
            <a:r>
              <a:rPr lang="en-US" sz="2400" dirty="0">
                <a:cs typeface="+mn-cs"/>
              </a:rPr>
              <a:t> </a:t>
            </a:r>
            <a:r>
              <a:rPr lang="en-US" sz="2400" dirty="0" smtClean="0">
                <a:cs typeface="+mn-cs"/>
              </a:rPr>
              <a:t>parameters!</a:t>
            </a:r>
            <a:endParaRPr lang="en-US" sz="2400" dirty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11045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 err="1" smtClean="0"/>
              <a:t>Adaboost</a:t>
            </a:r>
            <a:r>
              <a:rPr lang="en-US" sz="3600" dirty="0" smtClean="0"/>
              <a:t> application example: </a:t>
            </a:r>
            <a:br>
              <a:rPr lang="en-US" sz="3600" dirty="0" smtClean="0"/>
            </a:br>
            <a:r>
              <a:rPr lang="en-US" sz="3600" dirty="0" smtClean="0"/>
              <a:t>face detection</a:t>
            </a:r>
            <a:endParaRPr lang="en-US" sz="3600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1851025"/>
            <a:ext cx="4151313" cy="4702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3548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 err="1" smtClean="0"/>
              <a:t>Adaboost</a:t>
            </a:r>
            <a:r>
              <a:rPr lang="en-US" sz="3600" dirty="0" smtClean="0"/>
              <a:t> application example: </a:t>
            </a:r>
            <a:br>
              <a:rPr lang="en-US" sz="3600" dirty="0" smtClean="0"/>
            </a:br>
            <a:r>
              <a:rPr lang="en-US" sz="3600" dirty="0" smtClean="0"/>
              <a:t>face detection</a:t>
            </a:r>
            <a:endParaRPr lang="en-US" sz="3600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5850" y="1851025"/>
            <a:ext cx="4151313" cy="4702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</a:extLst>
        </p:spPr>
      </p:pic>
      <p:sp>
        <p:nvSpPr>
          <p:cNvPr id="6" name="AutoShape 3"/>
          <p:cNvSpPr>
            <a:spLocks noChangeArrowheads="1"/>
          </p:cNvSpPr>
          <p:nvPr/>
        </p:nvSpPr>
        <p:spPr bwMode="auto">
          <a:xfrm>
            <a:off x="2990850" y="3987800"/>
            <a:ext cx="452438" cy="512762"/>
          </a:xfrm>
          <a:prstGeom prst="roundRect">
            <a:avLst>
              <a:gd name="adj" fmla="val 352"/>
            </a:avLst>
          </a:prstGeom>
          <a:noFill/>
          <a:ln w="18360">
            <a:solidFill>
              <a:srgbClr val="FFF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" name="AutoShape 4"/>
          <p:cNvSpPr>
            <a:spLocks noChangeArrowheads="1"/>
          </p:cNvSpPr>
          <p:nvPr/>
        </p:nvSpPr>
        <p:spPr bwMode="auto">
          <a:xfrm>
            <a:off x="3651250" y="4159250"/>
            <a:ext cx="415925" cy="465137"/>
          </a:xfrm>
          <a:prstGeom prst="roundRect">
            <a:avLst>
              <a:gd name="adj" fmla="val 380"/>
            </a:avLst>
          </a:prstGeom>
          <a:noFill/>
          <a:ln w="18360">
            <a:solidFill>
              <a:srgbClr val="FFF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" name="AutoShape 5"/>
          <p:cNvSpPr>
            <a:spLocks noChangeArrowheads="1"/>
          </p:cNvSpPr>
          <p:nvPr/>
        </p:nvSpPr>
        <p:spPr bwMode="auto">
          <a:xfrm>
            <a:off x="4603750" y="4183062"/>
            <a:ext cx="366713" cy="366713"/>
          </a:xfrm>
          <a:prstGeom prst="roundRect">
            <a:avLst>
              <a:gd name="adj" fmla="val 431"/>
            </a:avLst>
          </a:prstGeom>
          <a:noFill/>
          <a:ln w="18360">
            <a:solidFill>
              <a:srgbClr val="FFF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" name="AutoShape 6"/>
          <p:cNvSpPr>
            <a:spLocks noChangeArrowheads="1"/>
          </p:cNvSpPr>
          <p:nvPr/>
        </p:nvSpPr>
        <p:spPr bwMode="auto">
          <a:xfrm>
            <a:off x="5532438" y="4016375"/>
            <a:ext cx="442912" cy="465137"/>
          </a:xfrm>
          <a:prstGeom prst="roundRect">
            <a:avLst>
              <a:gd name="adj" fmla="val 356"/>
            </a:avLst>
          </a:prstGeom>
          <a:noFill/>
          <a:ln w="18360">
            <a:solidFill>
              <a:srgbClr val="FFF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439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600" y="4495800"/>
            <a:ext cx="7467600" cy="14351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003300"/>
            <a:ext cx="7493000" cy="242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328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04800"/>
            <a:ext cx="7467600" cy="14351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81000" y="2037834"/>
            <a:ext cx="50979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To give you some context of importance:</a:t>
            </a:r>
            <a:endParaRPr lang="en-US" sz="2400" dirty="0"/>
          </a:p>
        </p:txBody>
      </p:sp>
      <p:sp>
        <p:nvSpPr>
          <p:cNvPr id="2" name="Rectangle 1"/>
          <p:cNvSpPr/>
          <p:nvPr/>
        </p:nvSpPr>
        <p:spPr>
          <a:xfrm>
            <a:off x="838200" y="1447800"/>
            <a:ext cx="1143000" cy="228600"/>
          </a:xfrm>
          <a:prstGeom prst="rect">
            <a:avLst/>
          </a:prstGeom>
          <a:solidFill>
            <a:srgbClr val="FF0000">
              <a:alpha val="18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590800"/>
            <a:ext cx="7658100" cy="14097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4200" y="2204563"/>
            <a:ext cx="1905000" cy="77247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81000" y="4057134"/>
            <a:ext cx="5085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or:</a:t>
            </a:r>
            <a:endParaRPr lang="en-US" sz="24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4648200"/>
            <a:ext cx="7162800" cy="142240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914400" y="3733800"/>
            <a:ext cx="1219200" cy="228600"/>
          </a:xfrm>
          <a:prstGeom prst="rect">
            <a:avLst/>
          </a:prstGeom>
          <a:solidFill>
            <a:srgbClr val="FF0000">
              <a:alpha val="18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876300" y="5791200"/>
            <a:ext cx="1104900" cy="228600"/>
          </a:xfrm>
          <a:prstGeom prst="rect">
            <a:avLst/>
          </a:prstGeom>
          <a:solidFill>
            <a:srgbClr val="FF0000">
              <a:alpha val="18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39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 animBg="1"/>
    </p:bld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“weak” learners</a:t>
            </a:r>
            <a:endParaRPr lang="en-US" dirty="0"/>
          </a:p>
        </p:txBody>
      </p:sp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152400" y="3486150"/>
            <a:ext cx="4270375" cy="2232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GB"/>
              <a:t>4 Types of </a:t>
            </a:r>
            <a:r>
              <a:rPr lang="ja-JP" altLang="en-GB">
                <a:latin typeface="Arial"/>
              </a:rPr>
              <a:t>“</a:t>
            </a:r>
            <a:r>
              <a:rPr lang="en-GB"/>
              <a:t>Rectangle filters</a:t>
            </a:r>
            <a:r>
              <a:rPr lang="ja-JP" altLang="en-GB">
                <a:latin typeface="Arial"/>
              </a:rPr>
              <a:t>”</a:t>
            </a:r>
            <a:r>
              <a:rPr lang="en-GB"/>
              <a:t> (Similar to Haar wavelets </a:t>
            </a:r>
          </a:p>
          <a:p>
            <a:pPr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GB"/>
              <a:t>   Papageorgiou, et al. )</a:t>
            </a:r>
          </a:p>
          <a:p>
            <a:pPr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GB"/>
          </a:p>
          <a:p>
            <a:pPr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GB"/>
              <a:t>Based on 24x24 grid:</a:t>
            </a:r>
            <a:br>
              <a:rPr lang="en-GB"/>
            </a:br>
            <a:r>
              <a:rPr lang="en-GB"/>
              <a:t>160,000 features to choose from</a:t>
            </a: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7825" y="1620838"/>
            <a:ext cx="4799013" cy="3687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</a:extLst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5100" y="1651000"/>
            <a:ext cx="1898650" cy="1836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</a:extLst>
        </p:spPr>
      </p:pic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4530725" y="5467350"/>
            <a:ext cx="4359275" cy="70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>
              <a:lnSpc>
                <a:spcPct val="93000"/>
              </a:lnSpc>
              <a:buClr>
                <a:srgbClr val="000000"/>
              </a:buClr>
              <a:buSzPct val="100000"/>
              <a:buFont typeface="Arial" charset="0"/>
              <a:buNone/>
            </a:pPr>
            <a:r>
              <a:rPr lang="en-GB"/>
              <a:t>g(x) = </a:t>
            </a:r>
          </a:p>
          <a:p>
            <a:pPr algn="ctr" eaLnBrk="1" hangingPunct="1">
              <a:buClr>
                <a:srgbClr val="000000"/>
              </a:buClr>
              <a:buSzPct val="100000"/>
              <a:buFont typeface="Arial" charset="0"/>
              <a:buNone/>
            </a:pPr>
            <a:r>
              <a:rPr lang="en-GB"/>
              <a:t>sum(WhiteArea) - sum(BlackArea)</a:t>
            </a:r>
          </a:p>
        </p:txBody>
      </p:sp>
    </p:spTree>
    <p:extLst>
      <p:ext uri="{BB962C8B-B14F-4D97-AF65-F5344CB8AC3E}">
        <p14:creationId xmlns:p14="http://schemas.microsoft.com/office/powerpoint/2010/main" val="1099220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“weak” learners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6950" y="2039937"/>
            <a:ext cx="4438650" cy="2566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</a:extLst>
        </p:spPr>
      </p:pic>
      <p:graphicFrame>
        <p:nvGraphicFramePr>
          <p:cNvPr id="5" name="Object 3"/>
          <p:cNvGraphicFramePr>
            <a:graphicFrameLocks noChangeAspect="1"/>
          </p:cNvGraphicFramePr>
          <p:nvPr>
            <p:extLst/>
          </p:nvPr>
        </p:nvGraphicFramePr>
        <p:xfrm>
          <a:off x="2967038" y="5000625"/>
          <a:ext cx="73025" cy="190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9068" r:id="rId4" imgW="76320" imgH="190440" progId="">
                  <p:embed/>
                </p:oleObj>
              </mc:Choice>
              <mc:Fallback>
                <p:oleObj r:id="rId4" imgW="76320" imgH="190440" progId="">
                  <p:embed/>
                  <p:pic>
                    <p:nvPicPr>
                      <p:cNvPr id="5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67038" y="5000625"/>
                        <a:ext cx="73025" cy="190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1458913" y="4703762"/>
            <a:ext cx="6923087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93000"/>
              </a:lnSpc>
              <a:buClr>
                <a:srgbClr val="000000"/>
              </a:buClr>
              <a:buSzPct val="100000"/>
              <a:buFont typeface="Arial" charset="0"/>
              <a:buNone/>
            </a:pPr>
            <a:r>
              <a:rPr lang="en-GB" dirty="0"/>
              <a:t>                 F(x) =       </a:t>
            </a:r>
            <a:r>
              <a:rPr lang="en-GB" dirty="0">
                <a:latin typeface="Arial" charset="0"/>
                <a:cs typeface="Arial" charset="0"/>
              </a:rPr>
              <a:t>α</a:t>
            </a:r>
            <a:r>
              <a:rPr lang="en-GB" sz="1800" baseline="-33000" dirty="0"/>
              <a:t>1 </a:t>
            </a:r>
            <a:r>
              <a:rPr lang="en-GB" dirty="0"/>
              <a:t>f</a:t>
            </a:r>
            <a:r>
              <a:rPr lang="en-GB" sz="1800" baseline="-33000" dirty="0"/>
              <a:t>1</a:t>
            </a:r>
            <a:r>
              <a:rPr lang="en-GB" dirty="0"/>
              <a:t>(x)    +    </a:t>
            </a:r>
            <a:r>
              <a:rPr lang="en-GB" dirty="0">
                <a:latin typeface="Arial" charset="0"/>
                <a:cs typeface="Arial" charset="0"/>
              </a:rPr>
              <a:t>α</a:t>
            </a:r>
            <a:r>
              <a:rPr lang="en-GB" sz="1800" baseline="-33000" dirty="0"/>
              <a:t>2  </a:t>
            </a:r>
            <a:r>
              <a:rPr lang="en-GB" dirty="0"/>
              <a:t>f</a:t>
            </a:r>
            <a:r>
              <a:rPr lang="en-GB" sz="1800" baseline="-33000" dirty="0"/>
              <a:t>2</a:t>
            </a:r>
            <a:r>
              <a:rPr lang="en-GB" dirty="0"/>
              <a:t>(x)    +  ...</a:t>
            </a:r>
          </a:p>
        </p:txBody>
      </p:sp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2667000" y="5637212"/>
            <a:ext cx="819150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93000"/>
              </a:lnSpc>
              <a:buClr>
                <a:srgbClr val="000000"/>
              </a:buClr>
              <a:buSzPct val="100000"/>
              <a:buFont typeface="Arial" charset="0"/>
              <a:buNone/>
            </a:pPr>
            <a:r>
              <a:rPr lang="en-GB"/>
              <a:t>f</a:t>
            </a:r>
            <a:r>
              <a:rPr lang="en-GB" sz="1800" i="1" baseline="-33000">
                <a:latin typeface="Arial" charset="0"/>
                <a:cs typeface="Arial" charset="0"/>
              </a:rPr>
              <a:t>i</a:t>
            </a:r>
            <a:r>
              <a:rPr lang="en-GB"/>
              <a:t>(x) =  </a:t>
            </a:r>
          </a:p>
        </p:txBody>
      </p:sp>
      <p:sp>
        <p:nvSpPr>
          <p:cNvPr id="8" name="Text Box 6"/>
          <p:cNvSpPr txBox="1">
            <a:spLocks noChangeArrowheads="1"/>
          </p:cNvSpPr>
          <p:nvPr/>
        </p:nvSpPr>
        <p:spPr bwMode="auto">
          <a:xfrm>
            <a:off x="3522663" y="5467350"/>
            <a:ext cx="2173287" cy="70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93000"/>
              </a:lnSpc>
              <a:buClr>
                <a:srgbClr val="000000"/>
              </a:buClr>
              <a:buSzPct val="100000"/>
              <a:buFont typeface="Arial" charset="0"/>
              <a:buNone/>
            </a:pPr>
            <a:r>
              <a:rPr lang="en-GB" dirty="0"/>
              <a:t> 1   if </a:t>
            </a:r>
            <a:r>
              <a:rPr lang="en-GB" dirty="0" err="1"/>
              <a:t>g</a:t>
            </a:r>
            <a:r>
              <a:rPr lang="en-GB" sz="1800" baseline="-33000" dirty="0" err="1">
                <a:latin typeface="Arial" charset="0"/>
                <a:cs typeface="Arial" charset="0"/>
              </a:rPr>
              <a:t>i</a:t>
            </a:r>
            <a:r>
              <a:rPr lang="en-GB" dirty="0"/>
              <a:t>(x) &gt; </a:t>
            </a:r>
            <a:r>
              <a:rPr lang="en-GB" dirty="0" err="1">
                <a:latin typeface="Arial" charset="0"/>
                <a:cs typeface="Arial" charset="0"/>
              </a:rPr>
              <a:t>θ</a:t>
            </a:r>
            <a:r>
              <a:rPr lang="en-GB" sz="1800" baseline="-33000" dirty="0" err="1">
                <a:latin typeface="Arial" charset="0"/>
                <a:cs typeface="Arial" charset="0"/>
              </a:rPr>
              <a:t>i</a:t>
            </a:r>
            <a:endParaRPr lang="en-GB" sz="1800" baseline="-33000" dirty="0">
              <a:latin typeface="Arial" charset="0"/>
              <a:cs typeface="Arial" charset="0"/>
            </a:endParaRPr>
          </a:p>
          <a:p>
            <a:pPr eaLnBrk="1" hangingPunct="1">
              <a:buClr>
                <a:srgbClr val="000000"/>
              </a:buClr>
              <a:buSzPct val="100000"/>
              <a:buFont typeface="Arial" charset="0"/>
              <a:buNone/>
            </a:pPr>
            <a:r>
              <a:rPr lang="en-GB" dirty="0">
                <a:latin typeface="Arial" charset="0"/>
                <a:cs typeface="Arial" charset="0"/>
              </a:rPr>
              <a:t>-1   otherwise</a:t>
            </a:r>
          </a:p>
        </p:txBody>
      </p:sp>
      <p:sp>
        <p:nvSpPr>
          <p:cNvPr id="10" name="Line 8"/>
          <p:cNvSpPr>
            <a:spLocks noChangeShapeType="1"/>
          </p:cNvSpPr>
          <p:nvPr/>
        </p:nvSpPr>
        <p:spPr bwMode="auto">
          <a:xfrm>
            <a:off x="3462338" y="5486400"/>
            <a:ext cx="1587" cy="5492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395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Prior for NB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ChangeAspect="1"/>
          </p:cNvGraphicFramePr>
          <p:nvPr>
            <p:extLst/>
          </p:nvPr>
        </p:nvGraphicFramePr>
        <p:xfrm>
          <a:off x="2057400" y="1660249"/>
          <a:ext cx="4495800" cy="3974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4630" name="Equation" r:id="rId4" imgW="2438400" imgH="215900" progId="Equation.3">
                  <p:embed/>
                </p:oleObj>
              </mc:Choice>
              <mc:Fallback>
                <p:oleObj name="Equation" r:id="rId4" imgW="2438400" imgH="215900" progId="Equation.3">
                  <p:embed/>
                  <p:pic>
                    <p:nvPicPr>
                      <p:cNvPr id="4" name="Content Placeholder 3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057400" y="1660249"/>
                        <a:ext cx="4495800" cy="39742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990600" y="2319412"/>
            <a:ext cx="14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Uniform prior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832490" y="2347786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Dirichlet</a:t>
            </a:r>
            <a:r>
              <a:rPr lang="en-US" dirty="0" smtClean="0"/>
              <a:t> prior</a:t>
            </a:r>
            <a:endParaRPr lang="en-US" dirty="0"/>
          </a:p>
        </p:txBody>
      </p:sp>
      <p:graphicFrame>
        <p:nvGraphicFramePr>
          <p:cNvPr id="10" name="Object 2"/>
          <p:cNvGraphicFramePr>
            <a:graphicFrameLocks noChangeAspect="1"/>
          </p:cNvGraphicFramePr>
          <p:nvPr>
            <p:extLst/>
          </p:nvPr>
        </p:nvGraphicFramePr>
        <p:xfrm>
          <a:off x="533400" y="5620794"/>
          <a:ext cx="2489200" cy="7800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4631" name="Equation" r:id="rId6" imgW="1371600" imgH="431800" progId="Equation.3">
                  <p:embed/>
                </p:oleObj>
              </mc:Choice>
              <mc:Fallback>
                <p:oleObj name="Equation" r:id="rId6" imgW="1371600" imgH="431800" progId="Equation.3">
                  <p:embed/>
                  <p:pic>
                    <p:nvPicPr>
                      <p:cNvPr id="1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5620794"/>
                        <a:ext cx="2489200" cy="780006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2" name="Straight Connector 11"/>
          <p:cNvCxnSpPr/>
          <p:nvPr/>
        </p:nvCxnSpPr>
        <p:spPr>
          <a:xfrm>
            <a:off x="3352800" y="2209800"/>
            <a:ext cx="0" cy="441960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38800" y="3057835"/>
            <a:ext cx="1558910" cy="131393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79747" y="3057835"/>
            <a:ext cx="1582698" cy="131393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33800" y="3057836"/>
            <a:ext cx="1548569" cy="1313938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4075436" y="4520819"/>
            <a:ext cx="760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λ</a:t>
            </a:r>
            <a:r>
              <a:rPr lang="en-US" dirty="0" smtClean="0"/>
              <a:t>= 0</a:t>
            </a:r>
            <a:endParaRPr lang="en-US" dirty="0"/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4835943" y="4736068"/>
            <a:ext cx="3774657" cy="0"/>
          </a:xfrm>
          <a:prstGeom prst="straightConnector1">
            <a:avLst/>
          </a:prstGeom>
          <a:ln>
            <a:solidFill>
              <a:srgbClr val="FF66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5029200" y="4659868"/>
            <a:ext cx="11007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6600"/>
                </a:solidFill>
              </a:rPr>
              <a:t>increasing</a:t>
            </a:r>
            <a:endParaRPr lang="en-US" dirty="0">
              <a:solidFill>
                <a:srgbClr val="FF6600"/>
              </a:solidFill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76593" y="3029462"/>
            <a:ext cx="1548569" cy="1313938"/>
          </a:xfrm>
          <a:prstGeom prst="rect">
            <a:avLst/>
          </a:prstGeom>
        </p:spPr>
      </p:pic>
      <p:graphicFrame>
        <p:nvGraphicFramePr>
          <p:cNvPr id="17" name="Object 2"/>
          <p:cNvGraphicFramePr>
            <a:graphicFrameLocks noChangeAspect="1"/>
          </p:cNvGraphicFramePr>
          <p:nvPr>
            <p:extLst/>
          </p:nvPr>
        </p:nvGraphicFramePr>
        <p:xfrm>
          <a:off x="3513138" y="5573898"/>
          <a:ext cx="5554662" cy="779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4632" name="Equation" r:id="rId11" imgW="3060700" imgH="431800" progId="Equation.3">
                  <p:embed/>
                </p:oleObj>
              </mc:Choice>
              <mc:Fallback>
                <p:oleObj name="Equation" r:id="rId11" imgW="3060700" imgH="431800" progId="Equation.3">
                  <p:embed/>
                  <p:pic>
                    <p:nvPicPr>
                      <p:cNvPr id="17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13138" y="5573898"/>
                        <a:ext cx="5554662" cy="779462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41039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1"/>
          <p:cNvSpPr>
            <a:spLocks noGrp="1" noChangeArrowheads="1"/>
          </p:cNvSpPr>
          <p:nvPr>
            <p:ph type="title"/>
          </p:nvPr>
        </p:nvSpPr>
        <p:spPr>
          <a:xfrm>
            <a:off x="838200" y="-163513"/>
            <a:ext cx="7772400" cy="1395413"/>
          </a:xfrm>
          <a:ln/>
        </p:spPr>
        <p:txBody>
          <a:bodyPr/>
          <a:lstStyle/>
          <a:p>
            <a:pPr>
              <a:lnSpc>
                <a:spcPct val="93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dirty="0" smtClean="0"/>
              <a:t>Example output</a:t>
            </a:r>
            <a:endParaRPr lang="en-GB" dirty="0"/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600200"/>
            <a:ext cx="1579563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</a:extLst>
        </p:spPr>
      </p:pic>
      <p:pic>
        <p:nvPicPr>
          <p:cNvPr id="3481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1600200"/>
            <a:ext cx="2286000" cy="2182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</a:extLst>
        </p:spPr>
      </p:pic>
      <p:pic>
        <p:nvPicPr>
          <p:cNvPr id="3482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4114800"/>
            <a:ext cx="251460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</a:extLst>
        </p:spPr>
      </p:pic>
      <p:pic>
        <p:nvPicPr>
          <p:cNvPr id="34821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1922463"/>
            <a:ext cx="2017713" cy="1506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</a:extLst>
        </p:spPr>
      </p:pic>
      <p:pic>
        <p:nvPicPr>
          <p:cNvPr id="34822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3844925"/>
            <a:ext cx="4191000" cy="286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8982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1"/>
          <p:cNvSpPr>
            <a:spLocks noGrp="1" noChangeArrowheads="1"/>
          </p:cNvSpPr>
          <p:nvPr>
            <p:ph type="title"/>
          </p:nvPr>
        </p:nvSpPr>
        <p:spPr>
          <a:xfrm>
            <a:off x="838200" y="171450"/>
            <a:ext cx="7772400" cy="722313"/>
          </a:xfrm>
          <a:ln/>
        </p:spPr>
        <p:txBody>
          <a:bodyPr/>
          <a:lstStyle/>
          <a:p>
            <a:pPr>
              <a:lnSpc>
                <a:spcPct val="93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/>
              <a:t>Solving other </a:t>
            </a:r>
            <a:r>
              <a:rPr lang="ja-JP" altLang="en-GB">
                <a:latin typeface="Arial"/>
              </a:rPr>
              <a:t>“</a:t>
            </a:r>
            <a:r>
              <a:rPr lang="en-GB"/>
              <a:t>Face</a:t>
            </a:r>
            <a:r>
              <a:rPr lang="ja-JP" altLang="en-GB">
                <a:latin typeface="Arial"/>
              </a:rPr>
              <a:t>”</a:t>
            </a:r>
            <a:r>
              <a:rPr lang="en-GB"/>
              <a:t> Tasks </a:t>
            </a:r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83"/>
          <a:stretch>
            <a:fillRect/>
          </a:stretch>
        </p:blipFill>
        <p:spPr bwMode="auto">
          <a:xfrm>
            <a:off x="685800" y="990600"/>
            <a:ext cx="3252788" cy="2376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blipFill dpi="0" rotWithShape="0">
                  <a:blip/>
                  <a:srcRect t="2583"/>
                  <a:stretch>
                    <a:fillRect/>
                  </a:stretch>
                </a:blipFill>
              </a14:hiddenFill>
            </a:ext>
          </a:extLst>
        </p:spPr>
      </p:pic>
      <p:pic>
        <p:nvPicPr>
          <p:cNvPr id="3584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4343400"/>
            <a:ext cx="5848350" cy="2238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</a:extLst>
        </p:spPr>
      </p:pic>
      <p:sp>
        <p:nvSpPr>
          <p:cNvPr id="35844" name="AutoShape 4"/>
          <p:cNvSpPr>
            <a:spLocks noChangeArrowheads="1"/>
          </p:cNvSpPr>
          <p:nvPr/>
        </p:nvSpPr>
        <p:spPr bwMode="auto">
          <a:xfrm>
            <a:off x="381000" y="3581400"/>
            <a:ext cx="3511550" cy="457200"/>
          </a:xfrm>
          <a:prstGeom prst="roundRect">
            <a:avLst>
              <a:gd name="adj" fmla="val 34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/>
          <a:p>
            <a: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2400">
                <a:solidFill>
                  <a:schemeClr val="tx1"/>
                </a:solidFill>
              </a:rPr>
              <a:t>Facial Feature Localization</a:t>
            </a:r>
          </a:p>
        </p:txBody>
      </p:sp>
      <p:sp>
        <p:nvSpPr>
          <p:cNvPr id="35845" name="AutoShape 5"/>
          <p:cNvSpPr>
            <a:spLocks noChangeArrowheads="1"/>
          </p:cNvSpPr>
          <p:nvPr/>
        </p:nvSpPr>
        <p:spPr bwMode="auto">
          <a:xfrm>
            <a:off x="76200" y="4876800"/>
            <a:ext cx="1841500" cy="822325"/>
          </a:xfrm>
          <a:prstGeom prst="roundRect">
            <a:avLst>
              <a:gd name="adj" fmla="val 190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/>
          <a:p>
            <a: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2400">
                <a:solidFill>
                  <a:schemeClr val="tx1"/>
                </a:solidFill>
              </a:rPr>
              <a:t>Demographic</a:t>
            </a:r>
          </a:p>
          <a:p>
            <a:pPr>
              <a:buClr>
                <a:srgbClr val="000000"/>
              </a:buClr>
              <a:buSzPct val="100000"/>
              <a:buFont typeface="Times New Roman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2400">
                <a:solidFill>
                  <a:schemeClr val="tx1"/>
                </a:solidFill>
              </a:rPr>
              <a:t>Analysis</a:t>
            </a:r>
          </a:p>
        </p:txBody>
      </p:sp>
      <p:pic>
        <p:nvPicPr>
          <p:cNvPr id="35846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489"/>
          <a:stretch>
            <a:fillRect/>
          </a:stretch>
        </p:blipFill>
        <p:spPr bwMode="auto">
          <a:xfrm>
            <a:off x="4648200" y="914400"/>
            <a:ext cx="422910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blipFill dpi="0" rotWithShape="0">
                  <a:blip/>
                  <a:srcRect b="27489"/>
                  <a:stretch>
                    <a:fillRect/>
                  </a:stretch>
                </a:blipFill>
              </a14:hiddenFill>
            </a:ext>
          </a:extLst>
        </p:spPr>
      </p:pic>
      <p:sp>
        <p:nvSpPr>
          <p:cNvPr id="35847" name="AutoShape 7"/>
          <p:cNvSpPr>
            <a:spLocks noChangeArrowheads="1"/>
          </p:cNvSpPr>
          <p:nvPr/>
        </p:nvSpPr>
        <p:spPr bwMode="auto">
          <a:xfrm>
            <a:off x="5410200" y="3505200"/>
            <a:ext cx="2347913" cy="457200"/>
          </a:xfrm>
          <a:prstGeom prst="roundRect">
            <a:avLst>
              <a:gd name="adj" fmla="val 34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/>
          <a:p>
            <a: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2400">
                <a:solidFill>
                  <a:schemeClr val="tx1"/>
                </a:solidFill>
              </a:rPr>
              <a:t>Profile Detection </a:t>
            </a:r>
          </a:p>
        </p:txBody>
      </p:sp>
      <p:sp>
        <p:nvSpPr>
          <p:cNvPr id="35848" name="AutoShape 8"/>
          <p:cNvSpPr>
            <a:spLocks noChangeArrowheads="1"/>
          </p:cNvSpPr>
          <p:nvPr/>
        </p:nvSpPr>
        <p:spPr bwMode="auto">
          <a:xfrm>
            <a:off x="5524500" y="1547813"/>
            <a:ext cx="457200" cy="457200"/>
          </a:xfrm>
          <a:prstGeom prst="roundRect">
            <a:avLst>
              <a:gd name="adj" fmla="val 347"/>
            </a:avLst>
          </a:prstGeom>
          <a:noFill/>
          <a:ln w="38160">
            <a:solidFill>
              <a:srgbClr val="FF0F0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49" name="AutoShape 9"/>
          <p:cNvSpPr>
            <a:spLocks noChangeArrowheads="1"/>
          </p:cNvSpPr>
          <p:nvPr/>
        </p:nvSpPr>
        <p:spPr bwMode="auto">
          <a:xfrm>
            <a:off x="5967413" y="1385888"/>
            <a:ext cx="457200" cy="457200"/>
          </a:xfrm>
          <a:prstGeom prst="roundRect">
            <a:avLst>
              <a:gd name="adj" fmla="val 347"/>
            </a:avLst>
          </a:prstGeom>
          <a:noFill/>
          <a:ln w="38160">
            <a:solidFill>
              <a:srgbClr val="FF0F0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50" name="AutoShape 10"/>
          <p:cNvSpPr>
            <a:spLocks noChangeArrowheads="1"/>
          </p:cNvSpPr>
          <p:nvPr/>
        </p:nvSpPr>
        <p:spPr bwMode="auto">
          <a:xfrm>
            <a:off x="7024688" y="1938338"/>
            <a:ext cx="381000" cy="381000"/>
          </a:xfrm>
          <a:prstGeom prst="roundRect">
            <a:avLst>
              <a:gd name="adj" fmla="val 417"/>
            </a:avLst>
          </a:prstGeom>
          <a:noFill/>
          <a:ln w="38160">
            <a:solidFill>
              <a:srgbClr val="FF0F0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51" name="AutoShape 11"/>
          <p:cNvSpPr>
            <a:spLocks noChangeArrowheads="1"/>
          </p:cNvSpPr>
          <p:nvPr/>
        </p:nvSpPr>
        <p:spPr bwMode="auto">
          <a:xfrm>
            <a:off x="8010525" y="1804988"/>
            <a:ext cx="304800" cy="304800"/>
          </a:xfrm>
          <a:prstGeom prst="roundRect">
            <a:avLst>
              <a:gd name="adj" fmla="val 519"/>
            </a:avLst>
          </a:prstGeom>
          <a:noFill/>
          <a:ln w="38160">
            <a:solidFill>
              <a:srgbClr val="FF0F0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61476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Rectangle 1"/>
          <p:cNvSpPr>
            <a:spLocks noGrp="1" noChangeArrowheads="1"/>
          </p:cNvSpPr>
          <p:nvPr>
            <p:ph type="title"/>
          </p:nvPr>
        </p:nvSpPr>
        <p:spPr>
          <a:xfrm>
            <a:off x="146050" y="304800"/>
            <a:ext cx="9074150" cy="722312"/>
          </a:xfrm>
          <a:ln/>
        </p:spPr>
        <p:txBody>
          <a:bodyPr/>
          <a:lstStyle/>
          <a:p>
            <a:pPr>
              <a:lnSpc>
                <a:spcPct val="93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dirty="0" smtClean="0"/>
              <a:t>“weak” classifiers learned</a:t>
            </a:r>
            <a:endParaRPr lang="en-GB" dirty="0"/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142"/>
          <a:stretch>
            <a:fillRect/>
          </a:stretch>
        </p:blipFill>
        <p:spPr bwMode="auto">
          <a:xfrm>
            <a:off x="704850" y="3962400"/>
            <a:ext cx="3886200" cy="1890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blipFill dpi="0" rotWithShape="0">
                  <a:blip/>
                  <a:srcRect b="61142"/>
                  <a:stretch>
                    <a:fillRect/>
                  </a:stretch>
                </a:blipFill>
              </a14:hiddenFill>
            </a:ext>
          </a:extLst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915"/>
          <a:stretch>
            <a:fillRect/>
          </a:stretch>
        </p:blipFill>
        <p:spPr bwMode="auto">
          <a:xfrm>
            <a:off x="514350" y="1568450"/>
            <a:ext cx="7848600" cy="1908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blipFill dpi="0" rotWithShape="0">
                  <a:blip/>
                  <a:srcRect r="20915"/>
                  <a:stretch>
                    <a:fillRect/>
                  </a:stretch>
                </a:blip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705109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Bagging </a:t>
            </a:r>
            <a:r>
              <a:rPr lang="en-US" dirty="0" err="1" smtClean="0"/>
              <a:t>vs</a:t>
            </a:r>
            <a:r>
              <a:rPr lang="en-US" dirty="0" smtClean="0"/>
              <a:t> Boosting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500" y="1612900"/>
            <a:ext cx="7734300" cy="36195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743200" y="6008132"/>
            <a:ext cx="3661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http://arxiv.org/pdf/1106.0257.</a:t>
            </a:r>
            <a:r>
              <a:rPr lang="en-US" dirty="0" smtClean="0">
                <a:hlinkClick r:id="rId3"/>
              </a:rPr>
              <a:t>pdf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641422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3" name="Text Box 2"/>
          <p:cNvSpPr txBox="1">
            <a:spLocks noChangeArrowheads="1"/>
          </p:cNvSpPr>
          <p:nvPr/>
        </p:nvSpPr>
        <p:spPr bwMode="auto">
          <a:xfrm>
            <a:off x="609600" y="152400"/>
            <a:ext cx="332304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000" dirty="0" smtClean="0"/>
              <a:t>Boosting Neural </a:t>
            </a:r>
            <a:r>
              <a:rPr lang="en-US" sz="2000" dirty="0"/>
              <a:t>Networks</a:t>
            </a:r>
          </a:p>
        </p:txBody>
      </p:sp>
      <p:pic>
        <p:nvPicPr>
          <p:cNvPr id="110594" name="Picture 3" descr="pres_pic2"/>
          <p:cNvPicPr>
            <a:picLocks noGrp="1" noChangeAspect="1" noChangeArrowheads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685800"/>
            <a:ext cx="5715000" cy="6121909"/>
          </a:xfrm>
          <a:noFill/>
        </p:spPr>
      </p:pic>
      <p:sp>
        <p:nvSpPr>
          <p:cNvPr id="110595" name="Text Box 4"/>
          <p:cNvSpPr txBox="1">
            <a:spLocks noChangeArrowheads="1"/>
          </p:cNvSpPr>
          <p:nvPr/>
        </p:nvSpPr>
        <p:spPr bwMode="auto">
          <a:xfrm>
            <a:off x="5392273" y="2741473"/>
            <a:ext cx="2532527" cy="17543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 smtClean="0">
                <a:solidFill>
                  <a:srgbClr val="0000FF"/>
                </a:solidFill>
                <a:latin typeface="Arial" charset="0"/>
              </a:rPr>
              <a:t>Ada</a:t>
            </a:r>
            <a:r>
              <a:rPr lang="en-US" sz="1800" dirty="0">
                <a:solidFill>
                  <a:srgbClr val="0000FF"/>
                </a:solidFill>
                <a:latin typeface="Arial" charset="0"/>
              </a:rPr>
              <a:t>-Boosting</a:t>
            </a:r>
          </a:p>
          <a:p>
            <a:pPr eaLnBrk="1" hangingPunct="1"/>
            <a:r>
              <a:rPr lang="en-US" sz="1800" dirty="0" smtClean="0">
                <a:solidFill>
                  <a:srgbClr val="0000FF"/>
                </a:solidFill>
                <a:latin typeface="Arial" charset="0"/>
              </a:rPr>
              <a:t>Arcing</a:t>
            </a:r>
            <a:endParaRPr lang="en-US" sz="1800" dirty="0">
              <a:solidFill>
                <a:srgbClr val="0000FF"/>
              </a:solidFill>
              <a:latin typeface="Arial" charset="0"/>
            </a:endParaRPr>
          </a:p>
          <a:p>
            <a:pPr eaLnBrk="1" hangingPunct="1"/>
            <a:r>
              <a:rPr lang="en-US" sz="1800" dirty="0" smtClean="0">
                <a:solidFill>
                  <a:srgbClr val="0000FF"/>
                </a:solidFill>
                <a:latin typeface="Arial" charset="0"/>
              </a:rPr>
              <a:t>Bagging</a:t>
            </a:r>
            <a:endParaRPr lang="en-US" sz="1800" dirty="0">
              <a:solidFill>
                <a:srgbClr val="0000FF"/>
              </a:solidFill>
              <a:latin typeface="Arial" charset="0"/>
            </a:endParaRPr>
          </a:p>
          <a:p>
            <a:pPr eaLnBrk="1" hangingPunct="1">
              <a:buFontTx/>
              <a:buChar char="•"/>
            </a:pPr>
            <a:endParaRPr lang="en-US" sz="1800" dirty="0">
              <a:solidFill>
                <a:srgbClr val="0000FF"/>
              </a:solidFill>
              <a:latin typeface="Arial" charset="0"/>
            </a:endParaRPr>
          </a:p>
          <a:p>
            <a:pPr eaLnBrk="1" hangingPunct="1"/>
            <a:r>
              <a:rPr lang="en-US" sz="1800" dirty="0">
                <a:solidFill>
                  <a:srgbClr val="0000FF"/>
                </a:solidFill>
                <a:latin typeface="Arial" charset="0"/>
              </a:rPr>
              <a:t>White bar represents 1</a:t>
            </a:r>
          </a:p>
          <a:p>
            <a:pPr eaLnBrk="1" hangingPunct="1"/>
            <a:r>
              <a:rPr lang="en-US" sz="1800" dirty="0">
                <a:solidFill>
                  <a:srgbClr val="0000FF"/>
                </a:solidFill>
                <a:latin typeface="Arial" charset="0"/>
              </a:rPr>
              <a:t>standard deviation</a:t>
            </a:r>
          </a:p>
        </p:txBody>
      </p:sp>
      <p:sp>
        <p:nvSpPr>
          <p:cNvPr id="110596" name="Text Box 5"/>
          <p:cNvSpPr txBox="1">
            <a:spLocks noChangeArrowheads="1"/>
          </p:cNvSpPr>
          <p:nvPr/>
        </p:nvSpPr>
        <p:spPr bwMode="auto">
          <a:xfrm>
            <a:off x="5334000" y="1714142"/>
            <a:ext cx="35052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800" dirty="0" smtClean="0">
                <a:solidFill>
                  <a:srgbClr val="0000FF"/>
                </a:solidFill>
                <a:latin typeface="Arial"/>
                <a:cs typeface="Arial"/>
              </a:rPr>
              <a:t>Change in error rate over standard classifier </a:t>
            </a:r>
            <a:endParaRPr lang="en-US" sz="1800" dirty="0">
              <a:solidFill>
                <a:srgbClr val="0000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61885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41" name="Picture 2" descr="pres_pic3"/>
          <p:cNvPicPr>
            <a:picLocks noGrp="1" noChangeAspect="1" noChangeArrowheads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838200"/>
            <a:ext cx="4648200" cy="5773734"/>
          </a:xfrm>
          <a:noFill/>
        </p:spPr>
      </p:pic>
      <p:sp>
        <p:nvSpPr>
          <p:cNvPr id="112642" name="Text Box 3"/>
          <p:cNvSpPr txBox="1">
            <a:spLocks noChangeArrowheads="1"/>
          </p:cNvSpPr>
          <p:nvPr/>
        </p:nvSpPr>
        <p:spPr bwMode="auto">
          <a:xfrm>
            <a:off x="381000" y="385763"/>
            <a:ext cx="276879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 smtClean="0"/>
              <a:t>Boosting Decision </a:t>
            </a:r>
            <a:r>
              <a:rPr lang="en-US" sz="1800" dirty="0"/>
              <a:t>Trees</a:t>
            </a:r>
          </a:p>
        </p:txBody>
      </p:sp>
    </p:spTree>
    <p:extLst>
      <p:ext uri="{BB962C8B-B14F-4D97-AF65-F5344CB8AC3E}">
        <p14:creationId xmlns:p14="http://schemas.microsoft.com/office/powerpoint/2010/main" val="4282380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Useful Videos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sz="quarter" idx="1"/>
          </p:nvPr>
        </p:nvSpPr>
        <p:spPr>
          <a:xfrm>
            <a:off x="231710" y="1752600"/>
            <a:ext cx="8537448" cy="4724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Extending Machine Learning Algorithms – </a:t>
            </a:r>
            <a:r>
              <a:rPr lang="en-US" dirty="0" err="1"/>
              <a:t>AdaBoost</a:t>
            </a:r>
            <a:r>
              <a:rPr lang="en-US" dirty="0"/>
              <a:t> Classifier &gt;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youtu.be/BoGNyWW9-mE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Ensembles (4): </a:t>
            </a:r>
            <a:r>
              <a:rPr lang="en-US" dirty="0" err="1"/>
              <a:t>AdaBoost</a:t>
            </a:r>
            <a:r>
              <a:rPr lang="en-US" dirty="0"/>
              <a:t> &gt; </a:t>
            </a:r>
            <a:r>
              <a:rPr lang="en-US" dirty="0">
                <a:solidFill>
                  <a:srgbClr val="0000FF"/>
                </a:solidFill>
                <a:hlinkClick r:id="rId3"/>
              </a:rPr>
              <a:t>https://</a:t>
            </a:r>
            <a:r>
              <a:rPr lang="en-US" dirty="0" smtClean="0">
                <a:solidFill>
                  <a:srgbClr val="0000FF"/>
                </a:solidFill>
                <a:hlinkClick r:id="rId3"/>
              </a:rPr>
              <a:t>youtu.be/ix6IvwbVpw0</a:t>
            </a:r>
            <a:endParaRPr lang="en-US" dirty="0" smtClean="0">
              <a:solidFill>
                <a:srgbClr val="0000FF"/>
              </a:solidFill>
            </a:endParaRPr>
          </a:p>
          <a:p>
            <a:pPr marL="0" indent="0">
              <a:buNone/>
            </a:pPr>
            <a:r>
              <a:rPr lang="en-US" dirty="0"/>
              <a:t>Principles of Machine Learning | </a:t>
            </a:r>
            <a:r>
              <a:rPr lang="en-US" dirty="0" err="1"/>
              <a:t>AdaBoost</a:t>
            </a:r>
            <a:r>
              <a:rPr lang="en-US" dirty="0"/>
              <a:t> &gt; </a:t>
            </a:r>
            <a:r>
              <a:rPr lang="en-US" dirty="0">
                <a:solidFill>
                  <a:srgbClr val="0000FF"/>
                </a:solidFill>
                <a:hlinkClick r:id="rId4"/>
              </a:rPr>
              <a:t>https://youtu.be/-</a:t>
            </a:r>
            <a:r>
              <a:rPr lang="en-US" dirty="0" smtClean="0">
                <a:solidFill>
                  <a:srgbClr val="0000FF"/>
                </a:solidFill>
                <a:hlinkClick r:id="rId4"/>
              </a:rPr>
              <a:t>DUxtdeCiB4</a:t>
            </a:r>
            <a:endParaRPr lang="en-US" dirty="0" smtClean="0">
              <a:solidFill>
                <a:srgbClr val="0000FF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658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Prior: another view</a:t>
            </a:r>
            <a:endParaRPr lang="en-US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/>
          </p:nvPr>
        </p:nvGraphicFramePr>
        <p:xfrm>
          <a:off x="2133600" y="2014855"/>
          <a:ext cx="4049713" cy="922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5626" name="Equation" r:id="rId4" imgW="2120900" imgH="482600" progId="Equation.3">
                  <p:embed/>
                </p:oleObj>
              </mc:Choice>
              <mc:Fallback>
                <p:oleObj name="Equation" r:id="rId4" imgW="2120900" imgH="482600" progId="Equation.3">
                  <p:embed/>
                  <p:pic>
                    <p:nvPicPr>
                      <p:cNvPr id="5" name="Object 4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33600" y="2014855"/>
                        <a:ext cx="4049713" cy="9223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443250" y="4731603"/>
            <a:ext cx="67101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What happens to our likelihood if, for one of the labels, we never saw a particular feature?</a:t>
            </a:r>
            <a:endParaRPr lang="en-US" sz="2400" dirty="0">
              <a:solidFill>
                <a:srgbClr val="FF0000"/>
              </a:solidFill>
            </a:endParaRPr>
          </a:p>
        </p:txBody>
      </p:sp>
      <p:graphicFrame>
        <p:nvGraphicFramePr>
          <p:cNvPr id="8" name="Object 2"/>
          <p:cNvGraphicFramePr>
            <a:graphicFrameLocks noChangeAspect="1"/>
          </p:cNvGraphicFramePr>
          <p:nvPr>
            <p:extLst/>
          </p:nvPr>
        </p:nvGraphicFramePr>
        <p:xfrm>
          <a:off x="3022600" y="3352800"/>
          <a:ext cx="2489200" cy="7800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5627" name="Equation" r:id="rId6" imgW="1371600" imgH="431800" progId="Equation.3">
                  <p:embed/>
                </p:oleObj>
              </mc:Choice>
              <mc:Fallback>
                <p:oleObj name="Equation" r:id="rId6" imgW="1371600" imgH="431800" progId="Equation.3">
                  <p:embed/>
                  <p:pic>
                    <p:nvPicPr>
                      <p:cNvPr id="8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22600" y="3352800"/>
                        <a:ext cx="2489200" cy="780006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2000539" y="3500735"/>
            <a:ext cx="7426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MLE:</a:t>
            </a:r>
            <a:endParaRPr 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3352800" y="5927205"/>
            <a:ext cx="14766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Goes to 0!</a:t>
            </a:r>
            <a:endParaRPr lang="en-US" sz="2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8556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Prior: another view</a:t>
            </a:r>
            <a:endParaRPr lang="en-US" dirty="0"/>
          </a:p>
        </p:txBody>
      </p:sp>
      <p:graphicFrame>
        <p:nvGraphicFramePr>
          <p:cNvPr id="8" name="Object 2"/>
          <p:cNvGraphicFramePr>
            <a:graphicFrameLocks noChangeAspect="1"/>
          </p:cNvGraphicFramePr>
          <p:nvPr>
            <p:extLst/>
          </p:nvPr>
        </p:nvGraphicFramePr>
        <p:xfrm>
          <a:off x="1604963" y="4468813"/>
          <a:ext cx="5554662" cy="779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6650" name="Equation" r:id="rId3" imgW="3060700" imgH="431800" progId="Equation.3">
                  <p:embed/>
                </p:oleObj>
              </mc:Choice>
              <mc:Fallback>
                <p:oleObj name="Equation" r:id="rId3" imgW="3060700" imgH="431800" progId="Equation.3">
                  <p:embed/>
                  <p:pic>
                    <p:nvPicPr>
                      <p:cNvPr id="8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4963" y="4468813"/>
                        <a:ext cx="5554662" cy="779462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2"/>
          <p:cNvGraphicFramePr>
            <a:graphicFrameLocks noChangeAspect="1"/>
          </p:cNvGraphicFramePr>
          <p:nvPr>
            <p:extLst/>
          </p:nvPr>
        </p:nvGraphicFramePr>
        <p:xfrm>
          <a:off x="2819400" y="2236807"/>
          <a:ext cx="2489200" cy="7800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6651" name="Equation" r:id="rId5" imgW="1371600" imgH="431800" progId="Equation.3">
                  <p:embed/>
                </p:oleObj>
              </mc:Choice>
              <mc:Fallback>
                <p:oleObj name="Equation" r:id="rId5" imgW="1371600" imgH="431800" progId="Equation.3">
                  <p:embed/>
                  <p:pic>
                    <p:nvPicPr>
                      <p:cNvPr id="16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19400" y="2236807"/>
                        <a:ext cx="2489200" cy="780006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Down Arrow 16"/>
          <p:cNvSpPr/>
          <p:nvPr/>
        </p:nvSpPr>
        <p:spPr>
          <a:xfrm>
            <a:off x="3962400" y="3352800"/>
            <a:ext cx="685800" cy="685800"/>
          </a:xfrm>
          <a:prstGeom prst="downArrow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3032325" y="5848290"/>
            <a:ext cx="28938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0000FF"/>
                </a:solidFill>
              </a:rPr>
              <a:t>Adding a prior avoids this!</a:t>
            </a:r>
            <a:endParaRPr lang="en-US" sz="20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6893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Smoothing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457200" y="1705463"/>
            <a:ext cx="1143000" cy="2455863"/>
          </a:xfrm>
          <a:prstGeom prst="rect">
            <a:avLst/>
          </a:prstGeom>
          <a:solidFill>
            <a:srgbClr val="FFFF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 rot="16200000">
            <a:off x="277232" y="2772110"/>
            <a:ext cx="15220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0000FF"/>
                </a:solidFill>
              </a:rPr>
              <a:t>training data</a:t>
            </a:r>
            <a:endParaRPr lang="en-US" sz="2000" dirty="0">
              <a:solidFill>
                <a:srgbClr val="0000FF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57200" y="4372463"/>
            <a:ext cx="1143000" cy="95994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66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85279" y="5638800"/>
            <a:ext cx="31675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for each label, pretend like we’ve seen each feature value occur </a:t>
            </a:r>
            <a:r>
              <a:rPr lang="en-US" dirty="0" err="1" smtClean="0"/>
              <a:t>inλadditional</a:t>
            </a:r>
            <a:r>
              <a:rPr lang="en-US" dirty="0" smtClean="0"/>
              <a:t> examples</a:t>
            </a:r>
            <a:endParaRPr lang="en-US" dirty="0"/>
          </a:p>
        </p:txBody>
      </p:sp>
      <p:cxnSp>
        <p:nvCxnSpPr>
          <p:cNvPr id="15" name="Straight Arrow Connector 14"/>
          <p:cNvCxnSpPr/>
          <p:nvPr/>
        </p:nvCxnSpPr>
        <p:spPr>
          <a:xfrm flipH="1" flipV="1">
            <a:off x="1066800" y="4953000"/>
            <a:ext cx="381000" cy="685800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6" name="Object 2"/>
          <p:cNvGraphicFramePr>
            <a:graphicFrameLocks noChangeAspect="1"/>
          </p:cNvGraphicFramePr>
          <p:nvPr>
            <p:extLst/>
          </p:nvPr>
        </p:nvGraphicFramePr>
        <p:xfrm>
          <a:off x="3581400" y="2236807"/>
          <a:ext cx="2489200" cy="7800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7674" name="Equation" r:id="rId3" imgW="1371600" imgH="431800" progId="Equation.3">
                  <p:embed/>
                </p:oleObj>
              </mc:Choice>
              <mc:Fallback>
                <p:oleObj name="Equation" r:id="rId3" imgW="1371600" imgH="431800" progId="Equation.3">
                  <p:embed/>
                  <p:pic>
                    <p:nvPicPr>
                      <p:cNvPr id="16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81400" y="2236807"/>
                        <a:ext cx="2489200" cy="780006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Down Arrow 16"/>
          <p:cNvSpPr/>
          <p:nvPr/>
        </p:nvSpPr>
        <p:spPr>
          <a:xfrm>
            <a:off x="4724400" y="3352800"/>
            <a:ext cx="685800" cy="685800"/>
          </a:xfrm>
          <a:prstGeom prst="downArrow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3505200" y="5562600"/>
            <a:ext cx="4953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0000FF"/>
                </a:solidFill>
              </a:rPr>
              <a:t>Sometimes this is also called </a:t>
            </a:r>
            <a:r>
              <a:rPr lang="en-US" sz="2000" dirty="0" smtClean="0">
                <a:solidFill>
                  <a:srgbClr val="FF6600"/>
                </a:solidFill>
              </a:rPr>
              <a:t>smoothing </a:t>
            </a:r>
            <a:r>
              <a:rPr lang="en-US" sz="2000" dirty="0" smtClean="0">
                <a:solidFill>
                  <a:srgbClr val="0000FF"/>
                </a:solidFill>
              </a:rPr>
              <a:t>because it is seen as smoothing or interpolating between the MLE and some other distribution</a:t>
            </a:r>
            <a:endParaRPr lang="en-US" sz="2000" dirty="0">
              <a:solidFill>
                <a:srgbClr val="0000FF"/>
              </a:solidFill>
            </a:endParaRPr>
          </a:p>
        </p:txBody>
      </p:sp>
      <p:graphicFrame>
        <p:nvGraphicFramePr>
          <p:cNvPr id="14" name="Object 2"/>
          <p:cNvGraphicFramePr>
            <a:graphicFrameLocks noChangeAspect="1"/>
          </p:cNvGraphicFramePr>
          <p:nvPr>
            <p:extLst/>
          </p:nvPr>
        </p:nvGraphicFramePr>
        <p:xfrm>
          <a:off x="2632869" y="4372463"/>
          <a:ext cx="5554662" cy="779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7675" name="Equation" r:id="rId5" imgW="3060700" imgH="431800" progId="Equation.3">
                  <p:embed/>
                </p:oleObj>
              </mc:Choice>
              <mc:Fallback>
                <p:oleObj name="Equation" r:id="rId5" imgW="3060700" imgH="431800" progId="Equation.3">
                  <p:embed/>
                  <p:pic>
                    <p:nvPicPr>
                      <p:cNvPr id="14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32869" y="4372463"/>
                        <a:ext cx="5554662" cy="779462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03069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76200"/>
            <a:ext cx="8153400" cy="990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Basic steps for probabilistic modeling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"/>
          </p:nvPr>
        </p:nvSpPr>
        <p:spPr>
          <a:xfrm>
            <a:off x="5281221" y="2514600"/>
            <a:ext cx="3461611" cy="4114800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 smtClean="0"/>
              <a:t>Which model do we use, i.e. how do we calculate p(</a:t>
            </a:r>
            <a:r>
              <a:rPr lang="en-US" i="1" dirty="0" smtClean="0"/>
              <a:t>feature, label</a:t>
            </a:r>
            <a:r>
              <a:rPr lang="en-US" dirty="0" smtClean="0"/>
              <a:t>)?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How do train the model, i.e. how to we we </a:t>
            </a:r>
            <a:r>
              <a:rPr lang="en-US" dirty="0" smtClean="0">
                <a:solidFill>
                  <a:srgbClr val="FF6600"/>
                </a:solidFill>
              </a:rPr>
              <a:t>estimate the probabilities</a:t>
            </a:r>
            <a:r>
              <a:rPr lang="en-US" dirty="0" smtClean="0"/>
              <a:t> for the model?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How do we deal with </a:t>
            </a:r>
            <a:r>
              <a:rPr lang="en-US" dirty="0" err="1" smtClean="0"/>
              <a:t>overfitting</a:t>
            </a:r>
            <a:r>
              <a:rPr lang="en-US" dirty="0" smtClean="0"/>
              <a:t>?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313464" y="1738595"/>
            <a:ext cx="30144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00FF"/>
                </a:solidFill>
              </a:rPr>
              <a:t>Probabilistic models</a:t>
            </a:r>
            <a:endParaRPr lang="en-US" sz="2800" dirty="0">
              <a:solidFill>
                <a:srgbClr val="0000FF"/>
              </a:solidFill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>
            <a:off x="4572000" y="1738595"/>
            <a:ext cx="0" cy="511940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280387" y="2536521"/>
            <a:ext cx="393395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Step 1: pick a model</a:t>
            </a:r>
          </a:p>
          <a:p>
            <a:endParaRPr lang="en-US" sz="2400" dirty="0" smtClean="0"/>
          </a:p>
          <a:p>
            <a:endParaRPr lang="en-US" sz="2400" dirty="0"/>
          </a:p>
          <a:p>
            <a:r>
              <a:rPr lang="en-US" sz="2400" dirty="0" smtClean="0"/>
              <a:t>Step 2: figure out how to estimate the probabilities for the model</a:t>
            </a:r>
          </a:p>
          <a:p>
            <a:endParaRPr lang="en-US" sz="2400" dirty="0" smtClean="0"/>
          </a:p>
          <a:p>
            <a:endParaRPr lang="en-US" sz="2400" dirty="0"/>
          </a:p>
          <a:p>
            <a:r>
              <a:rPr lang="en-US" sz="2400" dirty="0" smtClean="0"/>
              <a:t>Step 3 (optional): deal with </a:t>
            </a:r>
            <a:r>
              <a:rPr lang="en-US" sz="2400" dirty="0" err="1" smtClean="0"/>
              <a:t>overfitting</a:t>
            </a:r>
            <a:endParaRPr lang="en-US" sz="2400" dirty="0"/>
          </a:p>
        </p:txBody>
      </p:sp>
      <p:sp>
        <p:nvSpPr>
          <p:cNvPr id="4" name="Rectangle 3"/>
          <p:cNvSpPr/>
          <p:nvPr/>
        </p:nvSpPr>
        <p:spPr>
          <a:xfrm>
            <a:off x="76200" y="2362200"/>
            <a:ext cx="4343400" cy="838200"/>
          </a:xfrm>
          <a:prstGeom prst="rect">
            <a:avLst/>
          </a:prstGeom>
          <a:noFill/>
          <a:ln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7928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Good Regression Videos</a:t>
            </a:r>
            <a:endParaRPr lang="tr-TR" dirty="0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76200" y="1600200"/>
            <a:ext cx="8689848" cy="4526280"/>
          </a:xfrm>
        </p:spPr>
        <p:txBody>
          <a:bodyPr>
            <a:noAutofit/>
          </a:bodyPr>
          <a:lstStyle/>
          <a:p>
            <a:r>
              <a:rPr lang="en-US" sz="3200" dirty="0"/>
              <a:t>An Introduction to Linear Regression Analysis &gt; </a:t>
            </a:r>
            <a:r>
              <a:rPr lang="en-US" sz="3200" dirty="0">
                <a:hlinkClick r:id="rId2"/>
              </a:rPr>
              <a:t>https://</a:t>
            </a:r>
            <a:r>
              <a:rPr lang="en-US" sz="3200" dirty="0" smtClean="0">
                <a:hlinkClick r:id="rId2"/>
              </a:rPr>
              <a:t>youtu.be/zPG4NjIkCjc</a:t>
            </a:r>
            <a:endParaRPr lang="en-US" sz="3200" dirty="0" smtClean="0"/>
          </a:p>
          <a:p>
            <a:r>
              <a:rPr lang="en-US" sz="3200" dirty="0" smtClean="0"/>
              <a:t>How to calculate linear regression using least square method </a:t>
            </a:r>
            <a:r>
              <a:rPr lang="en-US" sz="3200" dirty="0"/>
              <a:t>&gt; </a:t>
            </a:r>
            <a:r>
              <a:rPr lang="en-US" sz="3200" dirty="0">
                <a:hlinkClick r:id="rId3"/>
              </a:rPr>
              <a:t>https://</a:t>
            </a:r>
            <a:r>
              <a:rPr lang="en-US" sz="3200" dirty="0" smtClean="0">
                <a:hlinkClick r:id="rId3"/>
              </a:rPr>
              <a:t>youtu.be/JvS2triCgOY</a:t>
            </a:r>
            <a:endParaRPr lang="en-US" sz="3200" dirty="0" smtClean="0"/>
          </a:p>
          <a:p>
            <a:r>
              <a:rPr lang="en-US" sz="3200" dirty="0"/>
              <a:t>How to Calculate R Squared Using Regression Analysis &gt; </a:t>
            </a:r>
            <a:r>
              <a:rPr lang="en-US" sz="3200" dirty="0">
                <a:hlinkClick r:id="rId4"/>
              </a:rPr>
              <a:t>https://</a:t>
            </a:r>
            <a:r>
              <a:rPr lang="en-US" sz="3200" dirty="0" smtClean="0">
                <a:hlinkClick r:id="rId4"/>
              </a:rPr>
              <a:t>youtu.be/w2FKXOa0HGA</a:t>
            </a:r>
            <a:endParaRPr lang="en-US" sz="3200" dirty="0" smtClean="0"/>
          </a:p>
          <a:p>
            <a:r>
              <a:rPr lang="en-US" sz="3200" dirty="0"/>
              <a:t>Standard Error of the Estimate used in Regression Analysis (Mean Square Error) &gt; </a:t>
            </a:r>
            <a:r>
              <a:rPr lang="en-US" sz="3200" dirty="0">
                <a:hlinkClick r:id="rId5"/>
              </a:rPr>
              <a:t>https://</a:t>
            </a:r>
            <a:r>
              <a:rPr lang="en-US" sz="3200" dirty="0" smtClean="0">
                <a:hlinkClick r:id="rId5"/>
              </a:rPr>
              <a:t>youtu.be/r-txC-dpI-E</a:t>
            </a:r>
            <a:endParaRPr lang="en-US" sz="3200" dirty="0" smtClean="0"/>
          </a:p>
          <a:p>
            <a:endParaRPr lang="tr-TR" sz="3200" dirty="0"/>
          </a:p>
        </p:txBody>
      </p:sp>
    </p:spTree>
    <p:extLst>
      <p:ext uri="{BB962C8B-B14F-4D97-AF65-F5344CB8AC3E}">
        <p14:creationId xmlns:p14="http://schemas.microsoft.com/office/powerpoint/2010/main" val="354501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Joint models </a:t>
            </a:r>
            <a:r>
              <a:rPr lang="en-US" dirty="0" err="1" smtClean="0"/>
              <a:t>vs</a:t>
            </a:r>
            <a:r>
              <a:rPr lang="en-US" dirty="0" smtClean="0"/>
              <a:t> conditional models</a:t>
            </a: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/>
          </p:nvPr>
        </p:nvGraphicFramePr>
        <p:xfrm>
          <a:off x="1676400" y="2978295"/>
          <a:ext cx="2538412" cy="5269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8698" name="Equation" r:id="rId3" imgW="1041400" imgH="215900" progId="Equation.3">
                  <p:embed/>
                </p:oleObj>
              </mc:Choice>
              <mc:Fallback>
                <p:oleObj name="Equation" r:id="rId3" imgW="1041400" imgH="215900" progId="Equation.3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76400" y="2978295"/>
                        <a:ext cx="2538412" cy="5269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661817" y="1892719"/>
            <a:ext cx="71059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We’ve been trying to model the joint distribution (i.e. the data generating distribution):</a:t>
            </a:r>
            <a:endParaRPr lang="en-US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799690" y="3810000"/>
            <a:ext cx="71059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However, if all we’re interested in is classification, why not directly model the conditional distribution:</a:t>
            </a:r>
            <a:endParaRPr lang="en-US" sz="2000" dirty="0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1662113" y="4654550"/>
          <a:ext cx="2600325" cy="527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8699" name="Equation" r:id="rId5" imgW="1066800" imgH="215900" progId="Equation.3">
                  <p:embed/>
                </p:oleObj>
              </mc:Choice>
              <mc:Fallback>
                <p:oleObj name="Equation" r:id="rId5" imgW="1066800" imgH="215900" progId="Equation.3">
                  <p:embed/>
                  <p:pic>
                    <p:nvPicPr>
                      <p:cNvPr id="7" name="Object 6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662113" y="4654550"/>
                        <a:ext cx="2600325" cy="527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89438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first try: linear</a:t>
            </a:r>
            <a:endParaRPr lang="en-US" dirty="0"/>
          </a:p>
        </p:txBody>
      </p:sp>
      <p:graphicFrame>
        <p:nvGraphicFramePr>
          <p:cNvPr id="80898" name="Object 2"/>
          <p:cNvGraphicFramePr>
            <a:graphicFrameLocks noChangeAspect="1"/>
          </p:cNvGraphicFramePr>
          <p:nvPr>
            <p:extLst/>
          </p:nvPr>
        </p:nvGraphicFramePr>
        <p:xfrm>
          <a:off x="1171575" y="1938338"/>
          <a:ext cx="6257925" cy="485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9694" name="Equation" r:id="rId4" imgW="2781300" imgH="215900" progId="Equation.3">
                  <p:embed/>
                </p:oleObj>
              </mc:Choice>
              <mc:Fallback>
                <p:oleObj name="Equation" r:id="rId4" imgW="2781300" imgH="215900" progId="Equation.3">
                  <p:embed/>
                  <p:pic>
                    <p:nvPicPr>
                      <p:cNvPr id="80898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71575" y="1938338"/>
                        <a:ext cx="6257925" cy="4857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838200" y="4038600"/>
            <a:ext cx="6499633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- Nothing constrains it to be a probability</a:t>
            </a:r>
          </a:p>
          <a:p>
            <a:r>
              <a:rPr lang="en-US" sz="2400" dirty="0" smtClean="0">
                <a:solidFill>
                  <a:srgbClr val="0000FF"/>
                </a:solidFill>
              </a:rPr>
              <a:t>- Could still have combination of features and weight that exceeds 1 or is below 0</a:t>
            </a:r>
            <a:endParaRPr lang="en-US" sz="2400" dirty="0">
              <a:solidFill>
                <a:srgbClr val="0000FF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057400" y="2743200"/>
            <a:ext cx="30213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Any problems with this?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1618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challenge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44290" y="2249710"/>
            <a:ext cx="31205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0000FF"/>
                </a:solidFill>
              </a:rPr>
              <a:t>Linear model</a:t>
            </a:r>
            <a:endParaRPr lang="en-US" sz="2800" dirty="0">
              <a:solidFill>
                <a:srgbClr val="0000FF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197428" y="3338275"/>
            <a:ext cx="689429" cy="3035905"/>
          </a:xfrm>
          <a:prstGeom prst="rect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233713" y="2833405"/>
            <a:ext cx="1088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+∞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233713" y="6374180"/>
            <a:ext cx="1088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-∞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6550783" y="3265705"/>
            <a:ext cx="689429" cy="3035905"/>
          </a:xfrm>
          <a:prstGeom prst="rect">
            <a:avLst/>
          </a:prstGeom>
          <a:solidFill>
            <a:srgbClr val="0080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708018" y="2772930"/>
            <a:ext cx="1088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708018" y="6313705"/>
            <a:ext cx="1088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776686" y="2201330"/>
            <a:ext cx="31205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0000FF"/>
                </a:solidFill>
              </a:rPr>
              <a:t>probability</a:t>
            </a:r>
            <a:endParaRPr lang="en-US" sz="2800" dirty="0">
              <a:solidFill>
                <a:srgbClr val="0000FF"/>
              </a:solidFill>
            </a:endParaRPr>
          </a:p>
        </p:txBody>
      </p:sp>
      <p:graphicFrame>
        <p:nvGraphicFramePr>
          <p:cNvPr id="90115" name="Object 3"/>
          <p:cNvGraphicFramePr>
            <a:graphicFrameLocks noChangeAspect="1"/>
          </p:cNvGraphicFramePr>
          <p:nvPr>
            <p:extLst/>
          </p:nvPr>
        </p:nvGraphicFramePr>
        <p:xfrm>
          <a:off x="5594350" y="1662113"/>
          <a:ext cx="2400300" cy="485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0746" name="Equation" r:id="rId3" imgW="1066800" imgH="215900" progId="Equation.3">
                  <p:embed/>
                </p:oleObj>
              </mc:Choice>
              <mc:Fallback>
                <p:oleObj name="Equation" r:id="rId3" imgW="1066800" imgH="215900" progId="Equation.3">
                  <p:embed/>
                  <p:pic>
                    <p:nvPicPr>
                      <p:cNvPr id="90115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94350" y="1662113"/>
                        <a:ext cx="2400300" cy="4857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tangle 13"/>
          <p:cNvSpPr/>
          <p:nvPr/>
        </p:nvSpPr>
        <p:spPr>
          <a:xfrm>
            <a:off x="5594350" y="1638000"/>
            <a:ext cx="2505075" cy="495600"/>
          </a:xfrm>
          <a:prstGeom prst="rect">
            <a:avLst/>
          </a:prstGeom>
          <a:solidFill>
            <a:srgbClr val="FF0000">
              <a:alpha val="28000"/>
            </a:srgb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ight Arrow 2"/>
          <p:cNvSpPr/>
          <p:nvPr/>
        </p:nvSpPr>
        <p:spPr>
          <a:xfrm rot="10800000">
            <a:off x="3581400" y="4038600"/>
            <a:ext cx="990600" cy="1143000"/>
          </a:xfrm>
          <a:prstGeom prst="rightArrow">
            <a:avLst/>
          </a:prstGeom>
          <a:solidFill>
            <a:srgbClr val="FF66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489868" y="5253789"/>
            <a:ext cx="36061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We like linear models, can we transform the probability into a function that ranges over all values? </a:t>
            </a:r>
            <a:endParaRPr lang="en-US" dirty="0"/>
          </a:p>
        </p:txBody>
      </p:sp>
      <p:graphicFrame>
        <p:nvGraphicFramePr>
          <p:cNvPr id="20" name="Object 2"/>
          <p:cNvGraphicFramePr>
            <a:graphicFrameLocks noChangeAspect="1"/>
          </p:cNvGraphicFramePr>
          <p:nvPr>
            <p:extLst/>
          </p:nvPr>
        </p:nvGraphicFramePr>
        <p:xfrm>
          <a:off x="458788" y="1662113"/>
          <a:ext cx="3629025" cy="485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0747" name="Equation" r:id="rId5" imgW="1612900" imgH="215900" progId="Equation.3">
                  <p:embed/>
                </p:oleObj>
              </mc:Choice>
              <mc:Fallback>
                <p:oleObj name="Equation" r:id="rId5" imgW="1612900" imgH="215900" progId="Equation.3">
                  <p:embed/>
                  <p:pic>
                    <p:nvPicPr>
                      <p:cNvPr id="2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8788" y="1662113"/>
                        <a:ext cx="3629025" cy="4857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44024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Odds ratio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259080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400" dirty="0" smtClean="0"/>
              <a:t>Rather than predict the probability, we can predict the ratio of 1/0 (positive/negative)</a:t>
            </a:r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r>
              <a:rPr lang="en-US" sz="2400" dirty="0" smtClean="0"/>
              <a:t>Predict the </a:t>
            </a:r>
            <a:r>
              <a:rPr lang="en-US" sz="2400" b="1" dirty="0" smtClean="0"/>
              <a:t>odds</a:t>
            </a:r>
            <a:r>
              <a:rPr lang="en-US" sz="2400" dirty="0" smtClean="0"/>
              <a:t> that it is 1 (true): How much more likely is 1 than 0.</a:t>
            </a:r>
          </a:p>
          <a:p>
            <a:pPr marL="0" indent="0">
              <a:buNone/>
            </a:pPr>
            <a:endParaRPr lang="en-US" sz="2400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sz="2400" dirty="0" smtClean="0">
                <a:solidFill>
                  <a:srgbClr val="FF0000"/>
                </a:solidFill>
              </a:rPr>
              <a:t>Does this help us?</a:t>
            </a:r>
            <a:endParaRPr lang="en-US" sz="2400" dirty="0">
              <a:solidFill>
                <a:srgbClr val="FF0000"/>
              </a:solidFill>
            </a:endParaRPr>
          </a:p>
        </p:txBody>
      </p:sp>
      <p:graphicFrame>
        <p:nvGraphicFramePr>
          <p:cNvPr id="86018" name="Object 4"/>
          <p:cNvGraphicFramePr>
            <a:graphicFrameLocks noChangeAspect="1"/>
          </p:cNvGraphicFramePr>
          <p:nvPr>
            <p:extLst/>
          </p:nvPr>
        </p:nvGraphicFramePr>
        <p:xfrm>
          <a:off x="922338" y="5146675"/>
          <a:ext cx="7653337" cy="788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1742" name="Equation" r:id="rId3" imgW="4178300" imgH="431800" progId="Equation.3">
                  <p:embed/>
                </p:oleObj>
              </mc:Choice>
              <mc:Fallback>
                <p:oleObj name="Equation" r:id="rId3" imgW="4178300" imgH="431800" progId="Equation.3">
                  <p:embed/>
                  <p:pic>
                    <p:nvPicPr>
                      <p:cNvPr id="86018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22338" y="5146675"/>
                        <a:ext cx="7653337" cy="7889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4632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4290" y="228600"/>
            <a:ext cx="8153400" cy="990600"/>
          </a:xfrm>
        </p:spPr>
        <p:txBody>
          <a:bodyPr/>
          <a:lstStyle/>
          <a:p>
            <a:r>
              <a:rPr lang="en-US" dirty="0" smtClean="0"/>
              <a:t>Odds ratio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44290" y="2249710"/>
            <a:ext cx="31205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0000FF"/>
                </a:solidFill>
              </a:rPr>
              <a:t>Linear model</a:t>
            </a:r>
            <a:endParaRPr lang="en-US" sz="2800" dirty="0">
              <a:solidFill>
                <a:srgbClr val="0000FF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197428" y="3338275"/>
            <a:ext cx="689429" cy="3035905"/>
          </a:xfrm>
          <a:prstGeom prst="rect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233713" y="2833405"/>
            <a:ext cx="1088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+∞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233713" y="6374180"/>
            <a:ext cx="1088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-∞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6550783" y="3265705"/>
            <a:ext cx="689429" cy="3035905"/>
          </a:xfrm>
          <a:prstGeom prst="rect">
            <a:avLst/>
          </a:prstGeom>
          <a:solidFill>
            <a:srgbClr val="0080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562878" y="2785025"/>
            <a:ext cx="10885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+∞</a:t>
            </a:r>
          </a:p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708018" y="6313705"/>
            <a:ext cx="1088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776686" y="2201330"/>
            <a:ext cx="31205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0000FF"/>
                </a:solidFill>
              </a:rPr>
              <a:t>odds ratio</a:t>
            </a:r>
            <a:endParaRPr lang="en-US" sz="2800" dirty="0">
              <a:solidFill>
                <a:srgbClr val="0000FF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515961" y="3896714"/>
            <a:ext cx="3459238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Where is the dividing line between class 1 and class 0 being selected?</a:t>
            </a:r>
          </a:p>
        </p:txBody>
      </p:sp>
      <p:graphicFrame>
        <p:nvGraphicFramePr>
          <p:cNvPr id="91140" name="Object 4"/>
          <p:cNvGraphicFramePr>
            <a:graphicFrameLocks noChangeAspect="1"/>
          </p:cNvGraphicFramePr>
          <p:nvPr/>
        </p:nvGraphicFramePr>
        <p:xfrm>
          <a:off x="5681663" y="1543050"/>
          <a:ext cx="2327275" cy="719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2794" name="Equation" r:id="rId3" imgW="1270000" imgH="393700" progId="Equation.3">
                  <p:embed/>
                </p:oleObj>
              </mc:Choice>
              <mc:Fallback>
                <p:oleObj name="Equation" r:id="rId3" imgW="1270000" imgH="393700" progId="Equation.3">
                  <p:embed/>
                  <p:pic>
                    <p:nvPicPr>
                      <p:cNvPr id="9114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81663" y="1543050"/>
                        <a:ext cx="2327275" cy="7191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2"/>
          <p:cNvGraphicFramePr>
            <a:graphicFrameLocks noChangeAspect="1"/>
          </p:cNvGraphicFramePr>
          <p:nvPr>
            <p:extLst/>
          </p:nvPr>
        </p:nvGraphicFramePr>
        <p:xfrm>
          <a:off x="458788" y="1662113"/>
          <a:ext cx="3629025" cy="485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2795" name="Equation" r:id="rId5" imgW="1612900" imgH="215900" progId="Equation.3">
                  <p:embed/>
                </p:oleObj>
              </mc:Choice>
              <mc:Fallback>
                <p:oleObj name="Equation" r:id="rId5" imgW="1612900" imgH="215900" progId="Equation.3">
                  <p:embed/>
                  <p:pic>
                    <p:nvPicPr>
                      <p:cNvPr id="14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8788" y="1662113"/>
                        <a:ext cx="3629025" cy="4857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53529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Odds ratio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733791" y="3039309"/>
            <a:ext cx="397187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Does this suggest another transformation?</a:t>
            </a:r>
          </a:p>
          <a:p>
            <a:endParaRPr lang="en-US" dirty="0">
              <a:solidFill>
                <a:srgbClr val="FF0000"/>
              </a:solidFill>
            </a:endParaRPr>
          </a:p>
        </p:txBody>
      </p:sp>
      <p:graphicFrame>
        <p:nvGraphicFramePr>
          <p:cNvPr id="138242" name="Object 4"/>
          <p:cNvGraphicFramePr>
            <a:graphicFrameLocks noChangeAspect="1"/>
          </p:cNvGraphicFramePr>
          <p:nvPr/>
        </p:nvGraphicFramePr>
        <p:xfrm>
          <a:off x="5681663" y="1543050"/>
          <a:ext cx="2327275" cy="719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3846" name="Equation" r:id="rId3" imgW="1270000" imgH="393700" progId="Equation.3">
                  <p:embed/>
                </p:oleObj>
              </mc:Choice>
              <mc:Fallback>
                <p:oleObj name="Equation" r:id="rId3" imgW="1270000" imgH="393700" progId="Equation.3">
                  <p:embed/>
                  <p:pic>
                    <p:nvPicPr>
                      <p:cNvPr id="138242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81663" y="1543050"/>
                        <a:ext cx="2327275" cy="7191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8243" name="Object 4"/>
          <p:cNvGraphicFramePr>
            <a:graphicFrameLocks noChangeAspect="1"/>
          </p:cNvGraphicFramePr>
          <p:nvPr/>
        </p:nvGraphicFramePr>
        <p:xfrm>
          <a:off x="800100" y="2067540"/>
          <a:ext cx="4421187" cy="325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3847" name="Equation" r:id="rId5" imgW="2413000" imgH="177800" progId="Equation.3">
                  <p:embed/>
                </p:oleObj>
              </mc:Choice>
              <mc:Fallback>
                <p:oleObj name="Equation" r:id="rId5" imgW="2413000" imgH="177800" progId="Equation.3">
                  <p:embed/>
                  <p:pic>
                    <p:nvPicPr>
                      <p:cNvPr id="138243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0100" y="2067540"/>
                        <a:ext cx="4421187" cy="3254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8244" name="Object 4"/>
          <p:cNvGraphicFramePr>
            <a:graphicFrameLocks noChangeAspect="1"/>
          </p:cNvGraphicFramePr>
          <p:nvPr/>
        </p:nvGraphicFramePr>
        <p:xfrm>
          <a:off x="800100" y="1579335"/>
          <a:ext cx="4117975" cy="325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3848" name="Equation" r:id="rId7" imgW="2247900" imgH="177800" progId="Equation.3">
                  <p:embed/>
                </p:oleObj>
              </mc:Choice>
              <mc:Fallback>
                <p:oleObj name="Equation" r:id="rId7" imgW="2247900" imgH="177800" progId="Equation.3">
                  <p:embed/>
                  <p:pic>
                    <p:nvPicPr>
                      <p:cNvPr id="138244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0100" y="1579335"/>
                        <a:ext cx="4117975" cy="3254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/>
          <p:cNvSpPr/>
          <p:nvPr/>
        </p:nvSpPr>
        <p:spPr>
          <a:xfrm>
            <a:off x="1757666" y="3614587"/>
            <a:ext cx="5346095" cy="278190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1682822" y="6403752"/>
            <a:ext cx="4884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0    1     2    3    4    5    6     7     8    9   ….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1757666" y="3626682"/>
            <a:ext cx="460806" cy="2760124"/>
          </a:xfrm>
          <a:prstGeom prst="rect">
            <a:avLst/>
          </a:prstGeom>
          <a:solidFill>
            <a:srgbClr val="FF00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336397" y="4765513"/>
            <a:ext cx="1346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odds ratio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2220059" y="3621847"/>
            <a:ext cx="4883701" cy="2760124"/>
          </a:xfrm>
          <a:prstGeom prst="rect">
            <a:avLst/>
          </a:prstGeom>
          <a:solidFill>
            <a:srgbClr val="0080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 rot="16200000" flipH="1">
            <a:off x="2081110" y="6257542"/>
            <a:ext cx="276312" cy="1588"/>
          </a:xfrm>
          <a:prstGeom prst="line">
            <a:avLst/>
          </a:prstGeom>
          <a:ln>
            <a:solidFill>
              <a:srgbClr val="0D0D0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rot="16200000" flipH="1">
            <a:off x="2487505" y="6264802"/>
            <a:ext cx="276312" cy="1588"/>
          </a:xfrm>
          <a:prstGeom prst="line">
            <a:avLst/>
          </a:prstGeom>
          <a:ln>
            <a:solidFill>
              <a:srgbClr val="0D0D0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16200000" flipH="1">
            <a:off x="2877607" y="6250282"/>
            <a:ext cx="276312" cy="1588"/>
          </a:xfrm>
          <a:prstGeom prst="line">
            <a:avLst/>
          </a:prstGeom>
          <a:ln>
            <a:solidFill>
              <a:srgbClr val="0D0D0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rot="16200000" flipH="1">
            <a:off x="3284002" y="6257542"/>
            <a:ext cx="276312" cy="1588"/>
          </a:xfrm>
          <a:prstGeom prst="line">
            <a:avLst/>
          </a:prstGeom>
          <a:ln>
            <a:solidFill>
              <a:srgbClr val="0D0D0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16200000" flipH="1">
            <a:off x="3653291" y="6257542"/>
            <a:ext cx="276312" cy="1588"/>
          </a:xfrm>
          <a:prstGeom prst="line">
            <a:avLst/>
          </a:prstGeom>
          <a:ln>
            <a:solidFill>
              <a:srgbClr val="0D0D0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rot="16200000" flipH="1">
            <a:off x="4059686" y="6264802"/>
            <a:ext cx="276312" cy="1588"/>
          </a:xfrm>
          <a:prstGeom prst="line">
            <a:avLst/>
          </a:prstGeom>
          <a:ln>
            <a:solidFill>
              <a:srgbClr val="0D0D0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rot="16200000" flipH="1">
            <a:off x="4059686" y="6243021"/>
            <a:ext cx="276312" cy="1588"/>
          </a:xfrm>
          <a:prstGeom prst="line">
            <a:avLst/>
          </a:prstGeom>
          <a:ln>
            <a:solidFill>
              <a:srgbClr val="0D0D0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rot="16200000" flipH="1">
            <a:off x="4466081" y="6250281"/>
            <a:ext cx="276312" cy="1588"/>
          </a:xfrm>
          <a:prstGeom prst="line">
            <a:avLst/>
          </a:prstGeom>
          <a:ln>
            <a:solidFill>
              <a:srgbClr val="0D0D0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rot="16200000" flipH="1">
            <a:off x="4856183" y="6235761"/>
            <a:ext cx="276312" cy="1588"/>
          </a:xfrm>
          <a:prstGeom prst="line">
            <a:avLst/>
          </a:prstGeom>
          <a:ln>
            <a:solidFill>
              <a:srgbClr val="0D0D0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rot="16200000" flipH="1">
            <a:off x="5262578" y="6243021"/>
            <a:ext cx="276312" cy="1588"/>
          </a:xfrm>
          <a:prstGeom prst="line">
            <a:avLst/>
          </a:prstGeom>
          <a:ln>
            <a:solidFill>
              <a:srgbClr val="0D0D0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rot="16200000" flipH="1">
            <a:off x="5631867" y="6243021"/>
            <a:ext cx="276312" cy="1588"/>
          </a:xfrm>
          <a:prstGeom prst="line">
            <a:avLst/>
          </a:prstGeom>
          <a:ln>
            <a:solidFill>
              <a:srgbClr val="0D0D0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rot="16200000" flipH="1">
            <a:off x="6038262" y="6250281"/>
            <a:ext cx="276312" cy="1588"/>
          </a:xfrm>
          <a:prstGeom prst="line">
            <a:avLst/>
          </a:prstGeom>
          <a:ln>
            <a:solidFill>
              <a:srgbClr val="0D0D0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2924175" y="1543050"/>
            <a:ext cx="1981805" cy="361722"/>
          </a:xfrm>
          <a:prstGeom prst="rect">
            <a:avLst/>
          </a:prstGeom>
          <a:solidFill>
            <a:srgbClr val="FF0000">
              <a:alpha val="38000"/>
            </a:srgb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824290" y="1543050"/>
            <a:ext cx="1862641" cy="361722"/>
          </a:xfrm>
          <a:prstGeom prst="rect">
            <a:avLst/>
          </a:prstGeom>
          <a:solidFill>
            <a:srgbClr val="008000">
              <a:alpha val="50000"/>
            </a:srgb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1682822" y="2392978"/>
            <a:ext cx="56160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We’re trying to find some transformation that transforms the odds ratio to a number that is -∞ to +∞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6742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4290" y="228600"/>
            <a:ext cx="8153400" cy="990600"/>
          </a:xfrm>
        </p:spPr>
        <p:txBody>
          <a:bodyPr/>
          <a:lstStyle/>
          <a:p>
            <a:r>
              <a:rPr lang="en-US" dirty="0" smtClean="0"/>
              <a:t>Log odds (</a:t>
            </a:r>
            <a:r>
              <a:rPr lang="en-US" dirty="0" err="1" smtClean="0"/>
              <a:t>logit</a:t>
            </a:r>
            <a:r>
              <a:rPr lang="en-US" dirty="0" smtClean="0"/>
              <a:t> function)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44290" y="2249710"/>
            <a:ext cx="31205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0000FF"/>
                </a:solidFill>
              </a:rPr>
              <a:t>Linear regression</a:t>
            </a:r>
            <a:endParaRPr lang="en-US" sz="2800" dirty="0">
              <a:solidFill>
                <a:srgbClr val="0000FF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197428" y="3338275"/>
            <a:ext cx="689429" cy="3035905"/>
          </a:xfrm>
          <a:prstGeom prst="rect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233713" y="2833405"/>
            <a:ext cx="1088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+∞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233713" y="6374180"/>
            <a:ext cx="1088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-∞</a:t>
            </a:r>
            <a:endParaRPr lang="en-US" dirty="0"/>
          </a:p>
        </p:txBody>
      </p:sp>
      <p:graphicFrame>
        <p:nvGraphicFramePr>
          <p:cNvPr id="90114" name="Object 2"/>
          <p:cNvGraphicFramePr>
            <a:graphicFrameLocks noChangeAspect="1"/>
          </p:cNvGraphicFramePr>
          <p:nvPr>
            <p:extLst/>
          </p:nvPr>
        </p:nvGraphicFramePr>
        <p:xfrm>
          <a:off x="458788" y="1662113"/>
          <a:ext cx="3629025" cy="485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4842" name="Equation" r:id="rId3" imgW="1612900" imgH="215900" progId="Equation.3">
                  <p:embed/>
                </p:oleObj>
              </mc:Choice>
              <mc:Fallback>
                <p:oleObj name="Equation" r:id="rId3" imgW="1612900" imgH="215900" progId="Equation.3">
                  <p:embed/>
                  <p:pic>
                    <p:nvPicPr>
                      <p:cNvPr id="90114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8788" y="1662113"/>
                        <a:ext cx="3629025" cy="4857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8"/>
          <p:cNvSpPr/>
          <p:nvPr/>
        </p:nvSpPr>
        <p:spPr>
          <a:xfrm>
            <a:off x="6550783" y="3265705"/>
            <a:ext cx="689429" cy="3035905"/>
          </a:xfrm>
          <a:prstGeom prst="rect">
            <a:avLst/>
          </a:prstGeom>
          <a:solidFill>
            <a:srgbClr val="0080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562878" y="2785025"/>
            <a:ext cx="10885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+∞</a:t>
            </a:r>
          </a:p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695923" y="6313705"/>
            <a:ext cx="1088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-∞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776686" y="2201330"/>
            <a:ext cx="31205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0000FF"/>
                </a:solidFill>
              </a:rPr>
              <a:t>odds ratio</a:t>
            </a:r>
            <a:endParaRPr lang="en-US" sz="2800" dirty="0">
              <a:solidFill>
                <a:srgbClr val="0000FF"/>
              </a:solidFill>
            </a:endParaRPr>
          </a:p>
        </p:txBody>
      </p:sp>
      <p:graphicFrame>
        <p:nvGraphicFramePr>
          <p:cNvPr id="91140" name="Object 4"/>
          <p:cNvGraphicFramePr>
            <a:graphicFrameLocks noChangeAspect="1"/>
          </p:cNvGraphicFramePr>
          <p:nvPr/>
        </p:nvGraphicFramePr>
        <p:xfrm>
          <a:off x="5497513" y="1543050"/>
          <a:ext cx="2697162" cy="719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4843" name="Equation" r:id="rId5" imgW="1473200" imgH="393700" progId="Equation.3">
                  <p:embed/>
                </p:oleObj>
              </mc:Choice>
              <mc:Fallback>
                <p:oleObj name="Equation" r:id="rId5" imgW="1473200" imgH="393700" progId="Equation.3">
                  <p:embed/>
                  <p:pic>
                    <p:nvPicPr>
                      <p:cNvPr id="9114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97513" y="1543050"/>
                        <a:ext cx="2697162" cy="7191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tangle 13"/>
          <p:cNvSpPr/>
          <p:nvPr/>
        </p:nvSpPr>
        <p:spPr>
          <a:xfrm>
            <a:off x="2473703" y="4267200"/>
            <a:ext cx="369486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</a:rPr>
              <a:t>How do we get the probability of an example?</a:t>
            </a:r>
          </a:p>
        </p:txBody>
      </p:sp>
    </p:spTree>
    <p:extLst>
      <p:ext uri="{BB962C8B-B14F-4D97-AF65-F5344CB8AC3E}">
        <p14:creationId xmlns:p14="http://schemas.microsoft.com/office/powerpoint/2010/main" val="833547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 odds (</a:t>
            </a:r>
            <a:r>
              <a:rPr lang="en-US" dirty="0" err="1" smtClean="0"/>
              <a:t>logit</a:t>
            </a:r>
            <a:r>
              <a:rPr lang="en-US" dirty="0" smtClean="0"/>
              <a:t> function)</a:t>
            </a:r>
            <a:endParaRPr lang="en-US" dirty="0"/>
          </a:p>
        </p:txBody>
      </p:sp>
      <p:graphicFrame>
        <p:nvGraphicFramePr>
          <p:cNvPr id="93186" name="Object 4"/>
          <p:cNvGraphicFramePr>
            <a:graphicFrameLocks noChangeAspect="1"/>
          </p:cNvGraphicFramePr>
          <p:nvPr>
            <p:extLst/>
          </p:nvPr>
        </p:nvGraphicFramePr>
        <p:xfrm>
          <a:off x="1400175" y="1716088"/>
          <a:ext cx="5861050" cy="790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5922" name="Equation" r:id="rId3" imgW="3200400" imgH="431800" progId="Equation.3">
                  <p:embed/>
                </p:oleObj>
              </mc:Choice>
              <mc:Fallback>
                <p:oleObj name="Equation" r:id="rId3" imgW="3200400" imgH="431800" progId="Equation.3">
                  <p:embed/>
                  <p:pic>
                    <p:nvPicPr>
                      <p:cNvPr id="93186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0175" y="1716088"/>
                        <a:ext cx="5861050" cy="7905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3187" name="Object 4"/>
          <p:cNvGraphicFramePr>
            <a:graphicFrameLocks noChangeAspect="1"/>
          </p:cNvGraphicFramePr>
          <p:nvPr>
            <p:extLst/>
          </p:nvPr>
        </p:nvGraphicFramePr>
        <p:xfrm>
          <a:off x="1836738" y="2949575"/>
          <a:ext cx="4257675" cy="790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5923" name="Equation" r:id="rId5" imgW="2324100" imgH="431800" progId="Equation.3">
                  <p:embed/>
                </p:oleObj>
              </mc:Choice>
              <mc:Fallback>
                <p:oleObj name="Equation" r:id="rId5" imgW="2324100" imgH="431800" progId="Equation.3">
                  <p:embed/>
                  <p:pic>
                    <p:nvPicPr>
                      <p:cNvPr id="93187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6738" y="2949575"/>
                        <a:ext cx="4257675" cy="7905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3188" name="Object 4"/>
          <p:cNvGraphicFramePr>
            <a:graphicFrameLocks noChangeAspect="1"/>
          </p:cNvGraphicFramePr>
          <p:nvPr>
            <p:extLst/>
          </p:nvPr>
        </p:nvGraphicFramePr>
        <p:xfrm>
          <a:off x="1365250" y="4133850"/>
          <a:ext cx="6256338" cy="442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5924" name="Equation" r:id="rId7" imgW="3416300" imgH="241300" progId="Equation.3">
                  <p:embed/>
                </p:oleObj>
              </mc:Choice>
              <mc:Fallback>
                <p:oleObj name="Equation" r:id="rId7" imgW="3416300" imgH="241300" progId="Equation.3">
                  <p:embed/>
                  <p:pic>
                    <p:nvPicPr>
                      <p:cNvPr id="93188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65250" y="4133850"/>
                        <a:ext cx="6256338" cy="4429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3189" name="Object 4"/>
          <p:cNvGraphicFramePr>
            <a:graphicFrameLocks noChangeAspect="1"/>
          </p:cNvGraphicFramePr>
          <p:nvPr>
            <p:extLst/>
          </p:nvPr>
        </p:nvGraphicFramePr>
        <p:xfrm>
          <a:off x="2244725" y="5581650"/>
          <a:ext cx="4511675" cy="722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5925" name="Equation" r:id="rId9" imgW="2463800" imgH="393700" progId="Equation.3">
                  <p:embed/>
                </p:oleObj>
              </mc:Choice>
              <mc:Fallback>
                <p:oleObj name="Equation" r:id="rId9" imgW="2463800" imgH="393700" progId="Equation.3">
                  <p:embed/>
                  <p:pic>
                    <p:nvPicPr>
                      <p:cNvPr id="93189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44725" y="5581650"/>
                        <a:ext cx="4511675" cy="7223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3193143" y="4777619"/>
            <a:ext cx="2237619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…</a:t>
            </a:r>
            <a:endParaRPr lang="en-US" sz="3200" dirty="0"/>
          </a:p>
        </p:txBody>
      </p:sp>
      <p:sp>
        <p:nvSpPr>
          <p:cNvPr id="9" name="TextBox 8"/>
          <p:cNvSpPr txBox="1"/>
          <p:nvPr/>
        </p:nvSpPr>
        <p:spPr>
          <a:xfrm>
            <a:off x="7393692" y="5345708"/>
            <a:ext cx="13723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anyone recognize this?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3570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Logistic function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5250" y="3090333"/>
            <a:ext cx="3251200" cy="2159000"/>
          </a:xfrm>
          <a:prstGeom prst="rect">
            <a:avLst/>
          </a:prstGeom>
        </p:spPr>
      </p:pic>
      <p:graphicFrame>
        <p:nvGraphicFramePr>
          <p:cNvPr id="94210" name="Object 2"/>
          <p:cNvGraphicFramePr>
            <a:graphicFrameLocks noChangeAspect="1"/>
          </p:cNvGraphicFramePr>
          <p:nvPr>
            <p:extLst/>
          </p:nvPr>
        </p:nvGraphicFramePr>
        <p:xfrm>
          <a:off x="3178175" y="1889125"/>
          <a:ext cx="1882775" cy="722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6862" name="Equation" r:id="rId4" imgW="1028700" imgH="393700" progId="Equation.3">
                  <p:embed/>
                </p:oleObj>
              </mc:Choice>
              <mc:Fallback>
                <p:oleObj name="Equation" r:id="rId4" imgW="1028700" imgH="393700" progId="Equation.3">
                  <p:embed/>
                  <p:pic>
                    <p:nvPicPr>
                      <p:cNvPr id="9421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78175" y="1889125"/>
                        <a:ext cx="1882775" cy="7223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54263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Logistic regression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713514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rgbClr val="FF0000"/>
                </a:solidFill>
              </a:rPr>
              <a:t>How would we classify examples once we had a trained model?</a:t>
            </a:r>
          </a:p>
          <a:p>
            <a:endParaRPr lang="en-US" dirty="0" smtClean="0">
              <a:solidFill>
                <a:srgbClr val="FF0000"/>
              </a:solidFill>
            </a:endParaRPr>
          </a:p>
          <a:p>
            <a:endParaRPr lang="en-US" dirty="0" smtClean="0">
              <a:solidFill>
                <a:srgbClr val="FF0000"/>
              </a:solidFill>
            </a:endParaRPr>
          </a:p>
          <a:p>
            <a:endParaRPr lang="en-US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dirty="0" smtClean="0"/>
              <a:t>If the sum &gt; 0 then p(1)/p(0) &gt; 1, so positive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if the sum &lt; 0 then p(1)/p(0) &lt; 1, so negative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Still a </a:t>
            </a:r>
            <a:r>
              <a:rPr lang="en-US" i="1" dirty="0" smtClean="0"/>
              <a:t>linear</a:t>
            </a:r>
            <a:r>
              <a:rPr lang="en-US" dirty="0" smtClean="0"/>
              <a:t> classifier (decision boundary is a line)</a:t>
            </a:r>
            <a:endParaRPr lang="en-US" dirty="0"/>
          </a:p>
        </p:txBody>
      </p:sp>
      <p:graphicFrame>
        <p:nvGraphicFramePr>
          <p:cNvPr id="95235" name="Object 4"/>
          <p:cNvGraphicFramePr>
            <a:graphicFrameLocks noChangeAspect="1"/>
          </p:cNvGraphicFramePr>
          <p:nvPr>
            <p:extLst/>
          </p:nvPr>
        </p:nvGraphicFramePr>
        <p:xfrm>
          <a:off x="1508125" y="2732088"/>
          <a:ext cx="5861050" cy="790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7886" name="Equation" r:id="rId3" imgW="3200400" imgH="431800" progId="Equation.3">
                  <p:embed/>
                </p:oleObj>
              </mc:Choice>
              <mc:Fallback>
                <p:oleObj name="Equation" r:id="rId3" imgW="3200400" imgH="431800" progId="Equation.3">
                  <p:embed/>
                  <p:pic>
                    <p:nvPicPr>
                      <p:cNvPr id="95235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08125" y="2732088"/>
                        <a:ext cx="5861050" cy="7905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3020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Good Regression Videos</a:t>
            </a:r>
            <a:endParaRPr lang="tr-TR" dirty="0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76200" y="1600200"/>
            <a:ext cx="8689848" cy="4526280"/>
          </a:xfrm>
        </p:spPr>
        <p:txBody>
          <a:bodyPr>
            <a:noAutofit/>
          </a:bodyPr>
          <a:lstStyle/>
          <a:p>
            <a:r>
              <a:rPr lang="en-US" sz="2800" dirty="0"/>
              <a:t>Statistics 101: Logistic Regression, An Introduction &gt; </a:t>
            </a:r>
            <a:r>
              <a:rPr lang="en-US" sz="2800" dirty="0">
                <a:hlinkClick r:id="rId2"/>
              </a:rPr>
              <a:t>https://</a:t>
            </a:r>
            <a:r>
              <a:rPr lang="en-US" sz="2800" dirty="0" smtClean="0">
                <a:hlinkClick r:id="rId2"/>
              </a:rPr>
              <a:t>youtu.be/zAULhNrnuL4</a:t>
            </a:r>
            <a:endParaRPr lang="en-US" sz="2800" dirty="0" smtClean="0"/>
          </a:p>
          <a:p>
            <a:r>
              <a:rPr lang="en-US" sz="2800" dirty="0"/>
              <a:t>Statistics 101: Logistic Regression Probability, Odds, and Odds Ratio &gt; </a:t>
            </a:r>
            <a:r>
              <a:rPr lang="en-US" sz="2800" dirty="0">
                <a:hlinkClick r:id="rId3"/>
              </a:rPr>
              <a:t>https://</a:t>
            </a:r>
            <a:r>
              <a:rPr lang="en-US" sz="2800" dirty="0" smtClean="0">
                <a:hlinkClick r:id="rId3"/>
              </a:rPr>
              <a:t>youtu.be/ckkiG-SDuV8</a:t>
            </a:r>
            <a:endParaRPr lang="en-US" sz="2800" dirty="0" smtClean="0"/>
          </a:p>
          <a:p>
            <a:r>
              <a:rPr lang="tr-TR" sz="2800" dirty="0" err="1"/>
              <a:t>Linear</a:t>
            </a:r>
            <a:r>
              <a:rPr lang="tr-TR" sz="2800" dirty="0"/>
              <a:t> </a:t>
            </a:r>
            <a:r>
              <a:rPr lang="tr-TR" sz="2800" dirty="0" err="1" smtClean="0"/>
              <a:t>Regression</a:t>
            </a:r>
            <a:r>
              <a:rPr lang="en-US" sz="2800" dirty="0"/>
              <a:t> Playlist &gt; </a:t>
            </a:r>
            <a:r>
              <a:rPr lang="en-US" sz="2800" dirty="0">
                <a:hlinkClick r:id="rId4"/>
              </a:rPr>
              <a:t>https://</a:t>
            </a:r>
            <a:r>
              <a:rPr lang="en-US" sz="2800" dirty="0" smtClean="0">
                <a:hlinkClick r:id="rId4"/>
              </a:rPr>
              <a:t>www.youtube.com/playlist?list=PLIeGtxpvyG-LoKUpV0fSY8BGKIMIdmfCi</a:t>
            </a:r>
            <a:endParaRPr lang="en-US" sz="2800" dirty="0" smtClean="0"/>
          </a:p>
          <a:p>
            <a:r>
              <a:rPr lang="en-US" sz="2800" dirty="0" smtClean="0"/>
              <a:t>Logistic </a:t>
            </a:r>
            <a:r>
              <a:rPr lang="en-US" sz="2800" dirty="0"/>
              <a:t>Regression Playlist &gt; </a:t>
            </a:r>
            <a:r>
              <a:rPr lang="en-US" sz="2800" dirty="0">
                <a:hlinkClick r:id="rId5"/>
              </a:rPr>
              <a:t>https://</a:t>
            </a:r>
            <a:r>
              <a:rPr lang="en-US" sz="2800" dirty="0" smtClean="0">
                <a:hlinkClick r:id="rId5"/>
              </a:rPr>
              <a:t>www.youtube.com/playlist?list=PLIeGtxpvyG-JmBQ9XoFD4rs-b3hkcX7Uu</a:t>
            </a:r>
            <a:endParaRPr lang="en-US" sz="2800" dirty="0" smtClean="0"/>
          </a:p>
          <a:p>
            <a:endParaRPr lang="tr-TR" sz="2800" dirty="0"/>
          </a:p>
        </p:txBody>
      </p:sp>
    </p:spTree>
    <p:extLst>
      <p:ext uri="{BB962C8B-B14F-4D97-AF65-F5344CB8AC3E}">
        <p14:creationId xmlns:p14="http://schemas.microsoft.com/office/powerpoint/2010/main" val="34395852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Training logistic regression 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rgbClr val="FF0000"/>
                </a:solidFill>
              </a:rPr>
              <a:t>How should we learn the parameters for logistic regression (i.e. the </a:t>
            </a:r>
            <a:r>
              <a:rPr lang="en-US" dirty="0" err="1" smtClean="0">
                <a:solidFill>
                  <a:srgbClr val="FF0000"/>
                </a:solidFill>
              </a:rPr>
              <a:t>w’s</a:t>
            </a:r>
            <a:r>
              <a:rPr lang="en-US" dirty="0" smtClean="0">
                <a:solidFill>
                  <a:srgbClr val="FF0000"/>
                </a:solidFill>
              </a:rPr>
              <a:t>)?</a:t>
            </a:r>
          </a:p>
          <a:p>
            <a:endParaRPr lang="en-US" dirty="0" smtClean="0"/>
          </a:p>
          <a:p>
            <a:pPr lvl="1"/>
            <a:endParaRPr lang="en-US" dirty="0" smtClean="0">
              <a:solidFill>
                <a:srgbClr val="FF0000"/>
              </a:solidFill>
            </a:endParaRPr>
          </a:p>
        </p:txBody>
      </p:sp>
      <p:graphicFrame>
        <p:nvGraphicFramePr>
          <p:cNvPr id="141314" name="Object 4"/>
          <p:cNvGraphicFramePr>
            <a:graphicFrameLocks noChangeAspect="1"/>
          </p:cNvGraphicFramePr>
          <p:nvPr>
            <p:extLst/>
          </p:nvPr>
        </p:nvGraphicFramePr>
        <p:xfrm>
          <a:off x="1774825" y="2982913"/>
          <a:ext cx="5859463" cy="790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8938" name="Equation" r:id="rId3" imgW="3200400" imgH="431800" progId="Equation.3">
                  <p:embed/>
                </p:oleObj>
              </mc:Choice>
              <mc:Fallback>
                <p:oleObj name="Equation" r:id="rId3" imgW="3200400" imgH="431800" progId="Equation.3">
                  <p:embed/>
                  <p:pic>
                    <p:nvPicPr>
                      <p:cNvPr id="141314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74825" y="2982913"/>
                        <a:ext cx="5859463" cy="7905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3651" name="Object 3"/>
          <p:cNvGraphicFramePr>
            <a:graphicFrameLocks noChangeAspect="1"/>
          </p:cNvGraphicFramePr>
          <p:nvPr>
            <p:extLst/>
          </p:nvPr>
        </p:nvGraphicFramePr>
        <p:xfrm>
          <a:off x="2163763" y="4724400"/>
          <a:ext cx="4465637" cy="722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8939" name="Equation" r:id="rId5" imgW="2438400" imgH="393700" progId="Equation.3">
                  <p:embed/>
                </p:oleObj>
              </mc:Choice>
              <mc:Fallback>
                <p:oleObj name="Equation" r:id="rId5" imgW="2438400" imgH="393700" progId="Equation.3">
                  <p:embed/>
                  <p:pic>
                    <p:nvPicPr>
                      <p:cNvPr id="283651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63763" y="4724400"/>
                        <a:ext cx="4465637" cy="7223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4136571" y="4003524"/>
            <a:ext cx="2189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parameters</a:t>
            </a:r>
            <a:endParaRPr lang="en-US" dirty="0">
              <a:solidFill>
                <a:srgbClr val="0000FF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rot="5400000" flipH="1" flipV="1">
            <a:off x="4741334" y="3580191"/>
            <a:ext cx="495905" cy="350762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rot="16200000" flipH="1">
            <a:off x="4526859" y="4659901"/>
            <a:ext cx="767619" cy="193527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3608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MLE logistic regression</a:t>
            </a: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/>
          </p:nvPr>
        </p:nvGraphicFramePr>
        <p:xfrm>
          <a:off x="515600" y="2590800"/>
          <a:ext cx="3370263" cy="841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990" name="Equation" r:id="rId3" imgW="1841500" imgH="457200" progId="Equation.3">
                  <p:embed/>
                </p:oleObj>
              </mc:Choice>
              <mc:Fallback>
                <p:oleObj name="Equation" r:id="rId3" imgW="1841500" imgH="457200" progId="Equation.3">
                  <p:embed/>
                  <p:pic>
                    <p:nvPicPr>
                      <p:cNvPr id="4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5600" y="2590800"/>
                        <a:ext cx="3370263" cy="8413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/>
          </p:nvPr>
        </p:nvGraphicFramePr>
        <p:xfrm>
          <a:off x="2241213" y="3584575"/>
          <a:ext cx="3649662" cy="841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991" name="Equation" r:id="rId5" imgW="1993900" imgH="457200" progId="Equation.3">
                  <p:embed/>
                </p:oleObj>
              </mc:Choice>
              <mc:Fallback>
                <p:oleObj name="Equation" r:id="rId5" imgW="1993900" imgH="457200" progId="Equation.3">
                  <p:embed/>
                  <p:pic>
                    <p:nvPicPr>
                      <p:cNvPr id="9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41213" y="3584575"/>
                        <a:ext cx="3649662" cy="8413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/>
          </p:nvPr>
        </p:nvGraphicFramePr>
        <p:xfrm>
          <a:off x="2245975" y="4721225"/>
          <a:ext cx="3721100" cy="841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992" name="Equation" r:id="rId7" imgW="2032000" imgH="457200" progId="Equation.3">
                  <p:embed/>
                </p:oleObj>
              </mc:Choice>
              <mc:Fallback>
                <p:oleObj name="Equation" r:id="rId7" imgW="2032000" imgH="457200" progId="Equation.3">
                  <p:embed/>
                  <p:pic>
                    <p:nvPicPr>
                      <p:cNvPr id="1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45975" y="4721225"/>
                        <a:ext cx="3721100" cy="8413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6248400" y="3821668"/>
            <a:ext cx="1957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6600"/>
                </a:solidFill>
              </a:rPr>
              <a:t>assume labels 1, -1</a:t>
            </a:r>
            <a:endParaRPr lang="en-US" dirty="0">
              <a:solidFill>
                <a:srgbClr val="FF66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52400" y="1752600"/>
            <a:ext cx="83257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Find the parameters that maximize the likelihood (or log-likelihood) of the data: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219548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MLE </a:t>
            </a:r>
            <a:r>
              <a:rPr lang="en-US" dirty="0"/>
              <a:t>l</a:t>
            </a:r>
            <a:r>
              <a:rPr lang="en-US" dirty="0" smtClean="0"/>
              <a:t>ogistic regression</a:t>
            </a: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/>
          </p:nvPr>
        </p:nvGraphicFramePr>
        <p:xfrm>
          <a:off x="457200" y="1828800"/>
          <a:ext cx="5349875" cy="841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1042" name="Equation" r:id="rId3" imgW="2921000" imgH="457200" progId="Equation.3">
                  <p:embed/>
                </p:oleObj>
              </mc:Choice>
              <mc:Fallback>
                <p:oleObj name="Equation" r:id="rId3" imgW="2921000" imgH="457200" progId="Equation.3">
                  <p:embed/>
                  <p:pic>
                    <p:nvPicPr>
                      <p:cNvPr id="4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1828800"/>
                        <a:ext cx="5349875" cy="8413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304800" y="2814935"/>
            <a:ext cx="33459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6600"/>
                </a:solidFill>
              </a:rPr>
              <a:t>We want to maximize, i.e.</a:t>
            </a:r>
            <a:endParaRPr lang="en-US" sz="2400" dirty="0">
              <a:solidFill>
                <a:srgbClr val="FF6600"/>
              </a:solidFill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1066800" y="3505200"/>
          <a:ext cx="5116513" cy="396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1043" name="Equation" r:id="rId5" imgW="2794000" imgH="215900" progId="Equation.3">
                  <p:embed/>
                </p:oleObj>
              </mc:Choice>
              <mc:Fallback>
                <p:oleObj name="Equation" r:id="rId5" imgW="2794000" imgH="215900" progId="Equation.3">
                  <p:embed/>
                  <p:pic>
                    <p:nvPicPr>
                      <p:cNvPr id="6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3505200"/>
                        <a:ext cx="5116513" cy="3968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2413000" y="4014788"/>
          <a:ext cx="4814888" cy="841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1044" name="Equation" r:id="rId7" imgW="2628900" imgH="457200" progId="Equation.3">
                  <p:embed/>
                </p:oleObj>
              </mc:Choice>
              <mc:Fallback>
                <p:oleObj name="Equation" r:id="rId7" imgW="2628900" imgH="457200" progId="Equation.3">
                  <p:embed/>
                  <p:pic>
                    <p:nvPicPr>
                      <p:cNvPr id="7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13000" y="4014788"/>
                        <a:ext cx="4814888" cy="8413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/>
          </p:nvPr>
        </p:nvGraphicFramePr>
        <p:xfrm>
          <a:off x="2438400" y="4852988"/>
          <a:ext cx="4629150" cy="841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1045" name="Equation" r:id="rId9" imgW="2527300" imgH="457200" progId="Equation.3">
                  <p:embed/>
                </p:oleObj>
              </mc:Choice>
              <mc:Fallback>
                <p:oleObj name="Equation" r:id="rId9" imgW="2527300" imgH="457200" progId="Equation.3">
                  <p:embed/>
                  <p:pic>
                    <p:nvPicPr>
                      <p:cNvPr id="8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38400" y="4852988"/>
                        <a:ext cx="4629150" cy="8413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1447800" y="5967040"/>
            <a:ext cx="57363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Look familiar?  Hint: anybody read the book?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1322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MLE logistic regression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3352800"/>
            <a:ext cx="7200900" cy="28194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34211" y="2941053"/>
            <a:ext cx="2608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0000FF"/>
                </a:solidFill>
              </a:rPr>
              <a:t>Surrogate loss functions:</a:t>
            </a:r>
            <a:endParaRPr lang="en-US" sz="2000" dirty="0">
              <a:solidFill>
                <a:srgbClr val="0000FF"/>
              </a:solidFill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42488485"/>
              </p:ext>
            </p:extLst>
          </p:nvPr>
        </p:nvGraphicFramePr>
        <p:xfrm>
          <a:off x="914400" y="1614293"/>
          <a:ext cx="6934200" cy="13267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1983" name="Equation" r:id="rId4" imgW="2400300" imgH="457200" progId="Equation.3">
                  <p:embed/>
                </p:oleObj>
              </mc:Choice>
              <mc:Fallback>
                <p:oleObj name="Equation" r:id="rId4" imgW="2400300" imgH="457200" progId="Equation.3">
                  <p:embed/>
                  <p:pic>
                    <p:nvPicPr>
                      <p:cNvPr id="6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1614293"/>
                        <a:ext cx="6934200" cy="132676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/>
          <p:cNvSpPr/>
          <p:nvPr/>
        </p:nvSpPr>
        <p:spPr>
          <a:xfrm>
            <a:off x="1447800" y="4419600"/>
            <a:ext cx="6858000" cy="685800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4174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logistic regression: three views</a:t>
            </a:r>
            <a:endParaRPr lang="en-US" dirty="0"/>
          </a:p>
        </p:txBody>
      </p:sp>
      <p:graphicFrame>
        <p:nvGraphicFramePr>
          <p:cNvPr id="4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62413366"/>
              </p:ext>
            </p:extLst>
          </p:nvPr>
        </p:nvGraphicFramePr>
        <p:xfrm>
          <a:off x="76200" y="1681957"/>
          <a:ext cx="7201006" cy="8403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3065" name="Equation" r:id="rId3" imgW="3365500" imgH="393700" progId="Equation.3">
                  <p:embed/>
                </p:oleObj>
              </mc:Choice>
              <mc:Fallback>
                <p:oleObj name="Equation" r:id="rId3" imgW="3365500" imgH="393700" progId="Equation.3">
                  <p:embed/>
                  <p:pic>
                    <p:nvPicPr>
                      <p:cNvPr id="4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" y="1681957"/>
                        <a:ext cx="7201006" cy="84030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42591427"/>
              </p:ext>
            </p:extLst>
          </p:nvPr>
        </p:nvGraphicFramePr>
        <p:xfrm>
          <a:off x="76200" y="3352801"/>
          <a:ext cx="6910851" cy="9364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3066" name="Equation" r:id="rId5" imgW="2628900" imgH="355600" progId="Equation.3">
                  <p:embed/>
                </p:oleObj>
              </mc:Choice>
              <mc:Fallback>
                <p:oleObj name="Equation" r:id="rId5" imgW="2628900" imgH="355600" progId="Equation.3">
                  <p:embed/>
                  <p:pic>
                    <p:nvPicPr>
                      <p:cNvPr id="5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" y="3352801"/>
                        <a:ext cx="6910851" cy="93648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7162800" y="1701998"/>
            <a:ext cx="21650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0000FF"/>
                </a:solidFill>
              </a:rPr>
              <a:t>linear classifier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993818" y="3467101"/>
            <a:ext cx="21650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0000FF"/>
                </a:solidFill>
              </a:rPr>
              <a:t>conditional model</a:t>
            </a:r>
          </a:p>
          <a:p>
            <a:r>
              <a:rPr lang="en-US" sz="2000" dirty="0" smtClean="0">
                <a:solidFill>
                  <a:srgbClr val="0000FF"/>
                </a:solidFill>
              </a:rPr>
              <a:t>logistic</a:t>
            </a:r>
            <a:endParaRPr lang="en-US" sz="2000" dirty="0">
              <a:solidFill>
                <a:srgbClr val="0000FF"/>
              </a:solidFill>
            </a:endParaRPr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98593552"/>
              </p:ext>
            </p:extLst>
          </p:nvPr>
        </p:nvGraphicFramePr>
        <p:xfrm>
          <a:off x="164561" y="5054779"/>
          <a:ext cx="6388639" cy="1222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3067" name="Equation" r:id="rId7" imgW="2400300" imgH="457200" progId="Equation.3">
                  <p:embed/>
                </p:oleObj>
              </mc:Choice>
              <mc:Fallback>
                <p:oleObj name="Equation" r:id="rId7" imgW="2400300" imgH="457200" progId="Equation.3">
                  <p:embed/>
                  <p:pic>
                    <p:nvPicPr>
                      <p:cNvPr id="8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4561" y="5054779"/>
                        <a:ext cx="6388639" cy="12223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6553200" y="5334000"/>
            <a:ext cx="24036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0000FF"/>
                </a:solidFill>
              </a:rPr>
              <a:t>linear model minimizing logistic loss</a:t>
            </a:r>
          </a:p>
        </p:txBody>
      </p:sp>
    </p:spTree>
    <p:extLst>
      <p:ext uri="{BB962C8B-B14F-4D97-AF65-F5344CB8AC3E}">
        <p14:creationId xmlns:p14="http://schemas.microsoft.com/office/powerpoint/2010/main" val="1762454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Overfitting</a:t>
            </a: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32362968"/>
              </p:ext>
            </p:extLst>
          </p:nvPr>
        </p:nvGraphicFramePr>
        <p:xfrm>
          <a:off x="152400" y="1455234"/>
          <a:ext cx="8761566" cy="167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4031" name="Equation" r:id="rId3" imgW="2400300" imgH="457200" progId="Equation.3">
                  <p:embed/>
                </p:oleObj>
              </mc:Choice>
              <mc:Fallback>
                <p:oleObj name="Equation" r:id="rId3" imgW="2400300" imgH="457200" progId="Equation.3">
                  <p:embed/>
                  <p:pic>
                    <p:nvPicPr>
                      <p:cNvPr id="4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" y="1455234"/>
                        <a:ext cx="8761566" cy="1676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922421" y="3124200"/>
            <a:ext cx="69261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If we minimize this loss function, in practice, the results aren’t great and we tend to </a:t>
            </a:r>
            <a:r>
              <a:rPr lang="en-US" sz="2400" dirty="0" err="1" smtClean="0"/>
              <a:t>overfit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3505200" y="5229545"/>
            <a:ext cx="12527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Solution?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5948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Regularization/prior</a:t>
            </a: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/>
          </p:nvPr>
        </p:nvGraphicFramePr>
        <p:xfrm>
          <a:off x="609600" y="2057400"/>
          <a:ext cx="7861252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5082" name="Equation" r:id="rId3" imgW="3644900" imgH="457200" progId="Equation.3">
                  <p:embed/>
                </p:oleObj>
              </mc:Choice>
              <mc:Fallback>
                <p:oleObj name="Equation" r:id="rId3" imgW="3644900" imgH="457200" progId="Equation.3">
                  <p:embed/>
                  <p:pic>
                    <p:nvPicPr>
                      <p:cNvPr id="4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" y="2057400"/>
                        <a:ext cx="7861252" cy="99060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3810000" y="3634770"/>
            <a:ext cx="4837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6600"/>
                </a:solidFill>
              </a:rPr>
              <a:t>or</a:t>
            </a:r>
            <a:endParaRPr lang="en-US" sz="2800" dirty="0">
              <a:solidFill>
                <a:srgbClr val="FF6600"/>
              </a:solidFill>
            </a:endParaRPr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955675" y="4760913"/>
          <a:ext cx="7292975" cy="1030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5083" name="Equation" r:id="rId5" imgW="3251200" imgH="457200" progId="Equation.3">
                  <p:embed/>
                </p:oleObj>
              </mc:Choice>
              <mc:Fallback>
                <p:oleObj name="Equation" r:id="rId5" imgW="3251200" imgH="457200" progId="Equation.3">
                  <p:embed/>
                  <p:pic>
                    <p:nvPicPr>
                      <p:cNvPr id="7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55675" y="4760913"/>
                        <a:ext cx="7292975" cy="1030287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2007344" y="6212822"/>
            <a:ext cx="4339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What are some of the </a:t>
            </a:r>
            <a:r>
              <a:rPr lang="en-US" dirty="0" err="1" smtClean="0">
                <a:solidFill>
                  <a:srgbClr val="FF0000"/>
                </a:solidFill>
              </a:rPr>
              <a:t>regularizers</a:t>
            </a:r>
            <a:r>
              <a:rPr lang="en-US" dirty="0" smtClean="0">
                <a:solidFill>
                  <a:srgbClr val="FF0000"/>
                </a:solidFill>
              </a:rPr>
              <a:t> we know?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9892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Regularization/prior</a:t>
            </a: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/>
          </p:nvPr>
        </p:nvGraphicFramePr>
        <p:xfrm>
          <a:off x="1295400" y="2286000"/>
          <a:ext cx="621665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6078" name="Equation" r:id="rId3" imgW="2882900" imgH="457200" progId="Equation.3">
                  <p:embed/>
                </p:oleObj>
              </mc:Choice>
              <mc:Fallback>
                <p:oleObj name="Equation" r:id="rId3" imgW="2882900" imgH="457200" progId="Equation.3">
                  <p:embed/>
                  <p:pic>
                    <p:nvPicPr>
                      <p:cNvPr id="4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5400" y="2286000"/>
                        <a:ext cx="6216650" cy="99060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204831" y="1720474"/>
            <a:ext cx="23377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L2 regularization:</a:t>
            </a:r>
            <a:endParaRPr lang="en-US" sz="2400" dirty="0">
              <a:solidFill>
                <a:srgbClr val="0000FF"/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357231" y="4038600"/>
            <a:ext cx="7491369" cy="2601357"/>
            <a:chOff x="357231" y="4038600"/>
            <a:chExt cx="7491369" cy="2601357"/>
          </a:xfrm>
        </p:grpSpPr>
        <p:sp>
          <p:nvSpPr>
            <p:cNvPr id="6" name="TextBox 5"/>
            <p:cNvSpPr txBox="1"/>
            <p:nvPr/>
          </p:nvSpPr>
          <p:spPr>
            <a:xfrm>
              <a:off x="357231" y="4038600"/>
              <a:ext cx="205221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0000FF"/>
                  </a:solidFill>
                </a:rPr>
                <a:t>Gaussian prior:</a:t>
              </a:r>
              <a:endParaRPr lang="en-US" sz="2400" dirty="0">
                <a:solidFill>
                  <a:srgbClr val="0000FF"/>
                </a:solidFill>
              </a:endParaRPr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810000" y="4117938"/>
              <a:ext cx="4038600" cy="2522019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2133600" y="5161422"/>
              <a:ext cx="122296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p(</a:t>
              </a:r>
              <a:r>
                <a:rPr lang="en-US" sz="2400" dirty="0" err="1" smtClean="0"/>
                <a:t>w,b</a:t>
              </a:r>
              <a:r>
                <a:rPr lang="en-US" sz="2400" dirty="0" smtClean="0"/>
                <a:t>) ~  </a:t>
              </a:r>
              <a:endParaRPr 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477760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Regularization/prior</a:t>
            </a: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/>
          </p:nvPr>
        </p:nvGraphicFramePr>
        <p:xfrm>
          <a:off x="1295400" y="2286000"/>
          <a:ext cx="621665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7158" name="Equation" r:id="rId3" imgW="2882900" imgH="457200" progId="Equation.3">
                  <p:embed/>
                </p:oleObj>
              </mc:Choice>
              <mc:Fallback>
                <p:oleObj name="Equation" r:id="rId3" imgW="2882900" imgH="457200" progId="Equation.3">
                  <p:embed/>
                  <p:pic>
                    <p:nvPicPr>
                      <p:cNvPr id="4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5400" y="2286000"/>
                        <a:ext cx="6216650" cy="99060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204831" y="1720474"/>
            <a:ext cx="23377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L2 regularization:</a:t>
            </a:r>
            <a:endParaRPr lang="en-US" sz="2400" dirty="0">
              <a:solidFill>
                <a:srgbClr val="0000FF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57231" y="4038600"/>
            <a:ext cx="20522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Gaussian prior:</a:t>
            </a:r>
            <a:endParaRPr lang="en-US" sz="2400" dirty="0">
              <a:solidFill>
                <a:srgbClr val="0000FF"/>
              </a:solidFill>
            </a:endParaRPr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/>
          </p:nvPr>
        </p:nvGraphicFramePr>
        <p:xfrm>
          <a:off x="1295400" y="4648200"/>
          <a:ext cx="6627812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7159" name="Equation" r:id="rId5" imgW="3073400" imgH="457200" progId="Equation.3">
                  <p:embed/>
                </p:oleObj>
              </mc:Choice>
              <mc:Fallback>
                <p:oleObj name="Equation" r:id="rId5" imgW="3073400" imgH="457200" progId="Equation.3">
                  <p:embed/>
                  <p:pic>
                    <p:nvPicPr>
                      <p:cNvPr id="1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5400" y="4648200"/>
                        <a:ext cx="6627812" cy="99060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/>
          </p:nvPr>
        </p:nvGraphicFramePr>
        <p:xfrm>
          <a:off x="6716712" y="5791200"/>
          <a:ext cx="1206500" cy="85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7160" name="Equation" r:id="rId7" imgW="558800" imgH="393700" progId="Equation.3">
                  <p:embed/>
                </p:oleObj>
              </mc:Choice>
              <mc:Fallback>
                <p:oleObj name="Equation" r:id="rId7" imgW="558800" imgH="393700" progId="Equation.3">
                  <p:embed/>
                  <p:pic>
                    <p:nvPicPr>
                      <p:cNvPr id="11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16712" y="5791200"/>
                        <a:ext cx="1206500" cy="852487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3657600" y="6103585"/>
            <a:ext cx="25758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</a:rPr>
              <a:t>Does </a:t>
            </a:r>
            <a:r>
              <a:rPr lang="en-US" sz="2000" dirty="0" err="1" smtClean="0">
                <a:solidFill>
                  <a:srgbClr val="FF0000"/>
                </a:solidFill>
              </a:rPr>
              <a:t>theλmake</a:t>
            </a:r>
            <a:r>
              <a:rPr lang="en-US" sz="2000" dirty="0" smtClean="0">
                <a:solidFill>
                  <a:srgbClr val="FF0000"/>
                </a:solidFill>
              </a:rPr>
              <a:t> sense?</a:t>
            </a:r>
            <a:endParaRPr 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8934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Regularization/prior</a:t>
            </a: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/>
          </p:nvPr>
        </p:nvGraphicFramePr>
        <p:xfrm>
          <a:off x="1295400" y="2286000"/>
          <a:ext cx="621665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8182" name="Equation" r:id="rId4" imgW="2882900" imgH="457200" progId="Equation.3">
                  <p:embed/>
                </p:oleObj>
              </mc:Choice>
              <mc:Fallback>
                <p:oleObj name="Equation" r:id="rId4" imgW="2882900" imgH="457200" progId="Equation.3">
                  <p:embed/>
                  <p:pic>
                    <p:nvPicPr>
                      <p:cNvPr id="4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5400" y="2286000"/>
                        <a:ext cx="6216650" cy="99060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204831" y="1720474"/>
            <a:ext cx="23377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L2 regularization:</a:t>
            </a:r>
            <a:endParaRPr lang="en-US" sz="2400" dirty="0">
              <a:solidFill>
                <a:srgbClr val="0000FF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57231" y="4038600"/>
            <a:ext cx="20522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Gaussian prior:</a:t>
            </a:r>
            <a:endParaRPr lang="en-US" sz="2400" dirty="0">
              <a:solidFill>
                <a:srgbClr val="0000FF"/>
              </a:solidFill>
            </a:endParaRPr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/>
          </p:nvPr>
        </p:nvGraphicFramePr>
        <p:xfrm>
          <a:off x="347772" y="4644597"/>
          <a:ext cx="5122424" cy="7656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8183" name="Equation" r:id="rId6" imgW="3073400" imgH="457200" progId="Equation.3">
                  <p:embed/>
                </p:oleObj>
              </mc:Choice>
              <mc:Fallback>
                <p:oleObj name="Equation" r:id="rId6" imgW="3073400" imgH="457200" progId="Equation.3">
                  <p:embed/>
                  <p:pic>
                    <p:nvPicPr>
                      <p:cNvPr id="1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7772" y="4644597"/>
                        <a:ext cx="5122424" cy="765603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/>
          </p:nvPr>
        </p:nvGraphicFramePr>
        <p:xfrm>
          <a:off x="3975100" y="5545175"/>
          <a:ext cx="1206500" cy="85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8184" name="Equation" r:id="rId8" imgW="558800" imgH="393700" progId="Equation.3">
                  <p:embed/>
                </p:oleObj>
              </mc:Choice>
              <mc:Fallback>
                <p:oleObj name="Equation" r:id="rId8" imgW="558800" imgH="393700" progId="Equation.3">
                  <p:embed/>
                  <p:pic>
                    <p:nvPicPr>
                      <p:cNvPr id="11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75100" y="5545175"/>
                        <a:ext cx="1206500" cy="852487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79243" y="4496391"/>
            <a:ext cx="3358910" cy="2097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253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Good Regression Videos</a:t>
            </a:r>
            <a:endParaRPr lang="tr-TR" dirty="0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76200" y="1600200"/>
            <a:ext cx="8689848" cy="4526280"/>
          </a:xfrm>
        </p:spPr>
        <p:txBody>
          <a:bodyPr>
            <a:noAutofit/>
          </a:bodyPr>
          <a:lstStyle/>
          <a:p>
            <a:r>
              <a:rPr lang="en-US" sz="3600" dirty="0" err="1" smtClean="0"/>
              <a:t>StatQuest</a:t>
            </a:r>
            <a:r>
              <a:rPr lang="en-US" sz="3600" dirty="0"/>
              <a:t>: Linear Models Pt.1 - Linear Regression &gt; </a:t>
            </a:r>
            <a:r>
              <a:rPr lang="en-US" sz="3600" dirty="0">
                <a:hlinkClick r:id="rId2"/>
              </a:rPr>
              <a:t>https://</a:t>
            </a:r>
            <a:r>
              <a:rPr lang="en-US" sz="3600" dirty="0" smtClean="0">
                <a:hlinkClick r:id="rId2"/>
              </a:rPr>
              <a:t>youtu.be/nk2CQITm_eo</a:t>
            </a:r>
            <a:endParaRPr lang="en-US" sz="3600" dirty="0" smtClean="0"/>
          </a:p>
          <a:p>
            <a:r>
              <a:rPr lang="tr-TR" sz="3600" dirty="0" err="1" smtClean="0"/>
              <a:t>StatQuest</a:t>
            </a:r>
            <a:r>
              <a:rPr lang="tr-TR" sz="3600" dirty="0"/>
              <a:t>: </a:t>
            </a:r>
            <a:r>
              <a:rPr lang="tr-TR" sz="3600" dirty="0" err="1"/>
              <a:t>Linear</a:t>
            </a:r>
            <a:r>
              <a:rPr lang="tr-TR" sz="3600" dirty="0"/>
              <a:t> </a:t>
            </a:r>
            <a:r>
              <a:rPr lang="tr-TR" sz="3600" dirty="0" err="1"/>
              <a:t>Models</a:t>
            </a:r>
            <a:r>
              <a:rPr lang="tr-TR" sz="3600" dirty="0"/>
              <a:t> Pt.1.5 - </a:t>
            </a:r>
            <a:r>
              <a:rPr lang="tr-TR" sz="3600" dirty="0" err="1"/>
              <a:t>Multiple</a:t>
            </a:r>
            <a:r>
              <a:rPr lang="tr-TR" sz="3600" dirty="0"/>
              <a:t> </a:t>
            </a:r>
            <a:r>
              <a:rPr lang="tr-TR" sz="3600" dirty="0" err="1" smtClean="0"/>
              <a:t>Regression</a:t>
            </a:r>
            <a:r>
              <a:rPr lang="en-US" sz="3600" dirty="0"/>
              <a:t> &gt; </a:t>
            </a:r>
            <a:r>
              <a:rPr lang="en-US" sz="3600" dirty="0">
                <a:hlinkClick r:id="rId3"/>
              </a:rPr>
              <a:t>https://</a:t>
            </a:r>
            <a:r>
              <a:rPr lang="en-US" sz="3600" dirty="0" smtClean="0">
                <a:hlinkClick r:id="rId3"/>
              </a:rPr>
              <a:t>youtu.be/zITIFTsivN8</a:t>
            </a:r>
            <a:endParaRPr lang="en-US" sz="3600" dirty="0" smtClean="0"/>
          </a:p>
          <a:p>
            <a:r>
              <a:rPr lang="tr-TR" sz="3600" dirty="0" err="1" smtClean="0"/>
              <a:t>StatQuest</a:t>
            </a:r>
            <a:r>
              <a:rPr lang="tr-TR" sz="3600" dirty="0"/>
              <a:t>: </a:t>
            </a:r>
            <a:r>
              <a:rPr lang="tr-TR" sz="3600" dirty="0" err="1"/>
              <a:t>Logistic</a:t>
            </a:r>
            <a:r>
              <a:rPr lang="tr-TR" sz="3600" dirty="0"/>
              <a:t> </a:t>
            </a:r>
            <a:r>
              <a:rPr lang="tr-TR" sz="3600" dirty="0" err="1" smtClean="0"/>
              <a:t>Regression</a:t>
            </a:r>
            <a:r>
              <a:rPr lang="en-US" sz="3600" dirty="0"/>
              <a:t> &gt; </a:t>
            </a:r>
            <a:r>
              <a:rPr lang="en-US" sz="3600" dirty="0">
                <a:hlinkClick r:id="rId4"/>
              </a:rPr>
              <a:t>https://</a:t>
            </a:r>
            <a:r>
              <a:rPr lang="en-US" sz="3600" dirty="0" smtClean="0">
                <a:hlinkClick r:id="rId4"/>
              </a:rPr>
              <a:t>youtu.be/yIYKR4sgzI8</a:t>
            </a:r>
            <a:endParaRPr lang="en-US" sz="3600" dirty="0" smtClean="0"/>
          </a:p>
          <a:p>
            <a:endParaRPr lang="tr-TR" sz="3600" dirty="0"/>
          </a:p>
        </p:txBody>
      </p:sp>
    </p:spTree>
    <p:extLst>
      <p:ext uri="{BB962C8B-B14F-4D97-AF65-F5344CB8AC3E}">
        <p14:creationId xmlns:p14="http://schemas.microsoft.com/office/powerpoint/2010/main" val="205252946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Regularization/prior</a:t>
            </a: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/>
          </p:nvPr>
        </p:nvGraphicFramePr>
        <p:xfrm>
          <a:off x="1349375" y="2286000"/>
          <a:ext cx="6107113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150" name="Equation" r:id="rId3" imgW="2832100" imgH="457200" progId="Equation.3">
                  <p:embed/>
                </p:oleObj>
              </mc:Choice>
              <mc:Fallback>
                <p:oleObj name="Equation" r:id="rId3" imgW="2832100" imgH="457200" progId="Equation.3">
                  <p:embed/>
                  <p:pic>
                    <p:nvPicPr>
                      <p:cNvPr id="4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49375" y="2286000"/>
                        <a:ext cx="6107113" cy="99060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204831" y="1720474"/>
            <a:ext cx="23377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L1 regularization:</a:t>
            </a:r>
            <a:endParaRPr lang="en-US" sz="2400" dirty="0">
              <a:solidFill>
                <a:srgbClr val="0000FF"/>
              </a:solidFill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357231" y="3810000"/>
            <a:ext cx="8634369" cy="2910726"/>
            <a:chOff x="357231" y="3810000"/>
            <a:chExt cx="8634369" cy="2910726"/>
          </a:xfrm>
        </p:grpSpPr>
        <p:sp>
          <p:nvSpPr>
            <p:cNvPr id="6" name="TextBox 5"/>
            <p:cNvSpPr txBox="1"/>
            <p:nvPr/>
          </p:nvSpPr>
          <p:spPr>
            <a:xfrm>
              <a:off x="357231" y="4038600"/>
              <a:ext cx="211909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err="1" smtClean="0">
                  <a:solidFill>
                    <a:srgbClr val="0000FF"/>
                  </a:solidFill>
                </a:rPr>
                <a:t>Laplacian</a:t>
              </a:r>
              <a:r>
                <a:rPr lang="en-US" sz="2400" dirty="0" smtClean="0">
                  <a:solidFill>
                    <a:srgbClr val="0000FF"/>
                  </a:solidFill>
                </a:rPr>
                <a:t> prior:</a:t>
              </a:r>
              <a:endParaRPr lang="en-US" sz="2400" dirty="0">
                <a:solidFill>
                  <a:srgbClr val="0000FF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133600" y="5161422"/>
              <a:ext cx="122296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p(</a:t>
              </a:r>
              <a:r>
                <a:rPr lang="en-US" sz="2400" dirty="0" err="1" smtClean="0"/>
                <a:t>w,b</a:t>
              </a:r>
              <a:r>
                <a:rPr lang="en-US" sz="2400" dirty="0" smtClean="0"/>
                <a:t>) ~  </a:t>
              </a:r>
              <a:endParaRPr lang="en-US" sz="2400" dirty="0"/>
            </a:p>
          </p:txBody>
        </p:sp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479800" y="3810000"/>
              <a:ext cx="5511800" cy="291072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46653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Regularization/prior</a:t>
            </a: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/>
          </p:nvPr>
        </p:nvGraphicFramePr>
        <p:xfrm>
          <a:off x="1349375" y="2286000"/>
          <a:ext cx="6107113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0230" name="Equation" r:id="rId3" imgW="2832100" imgH="457200" progId="Equation.3">
                  <p:embed/>
                </p:oleObj>
              </mc:Choice>
              <mc:Fallback>
                <p:oleObj name="Equation" r:id="rId3" imgW="2832100" imgH="457200" progId="Equation.3">
                  <p:embed/>
                  <p:pic>
                    <p:nvPicPr>
                      <p:cNvPr id="4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49375" y="2286000"/>
                        <a:ext cx="6107113" cy="99060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204831" y="1720474"/>
            <a:ext cx="23377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L1 regularization:</a:t>
            </a:r>
            <a:endParaRPr lang="en-US" sz="2400" dirty="0">
              <a:solidFill>
                <a:srgbClr val="0000FF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57231" y="4038600"/>
            <a:ext cx="21190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>
                <a:solidFill>
                  <a:srgbClr val="0000FF"/>
                </a:solidFill>
              </a:rPr>
              <a:t>Laplacian</a:t>
            </a:r>
            <a:r>
              <a:rPr lang="en-US" sz="2400" dirty="0" smtClean="0">
                <a:solidFill>
                  <a:srgbClr val="0000FF"/>
                </a:solidFill>
              </a:rPr>
              <a:t> prior:</a:t>
            </a:r>
            <a:endParaRPr lang="en-US" sz="2400" dirty="0">
              <a:solidFill>
                <a:srgbClr val="0000FF"/>
              </a:solidFill>
            </a:endParaRPr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>
            <p:extLst/>
          </p:nvPr>
        </p:nvGraphicFramePr>
        <p:xfrm>
          <a:off x="1506538" y="4648200"/>
          <a:ext cx="6189662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0231" name="Equation" r:id="rId5" imgW="2870200" imgH="457200" progId="Equation.3">
                  <p:embed/>
                </p:oleObj>
              </mc:Choice>
              <mc:Fallback>
                <p:oleObj name="Equation" r:id="rId5" imgW="2870200" imgH="457200" progId="Equation.3">
                  <p:embed/>
                  <p:pic>
                    <p:nvPicPr>
                      <p:cNvPr id="11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06538" y="4648200"/>
                        <a:ext cx="6189662" cy="99060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/>
          </p:nvPr>
        </p:nvGraphicFramePr>
        <p:xfrm>
          <a:off x="6716712" y="5791200"/>
          <a:ext cx="1206500" cy="85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0232" name="Equation" r:id="rId7" imgW="558800" imgH="393700" progId="Equation.3">
                  <p:embed/>
                </p:oleObj>
              </mc:Choice>
              <mc:Fallback>
                <p:oleObj name="Equation" r:id="rId7" imgW="558800" imgH="393700" progId="Equation.3">
                  <p:embed/>
                  <p:pic>
                    <p:nvPicPr>
                      <p:cNvPr id="12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16712" y="5791200"/>
                        <a:ext cx="1206500" cy="852487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39803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L1 vs. L2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3048000"/>
            <a:ext cx="4328808" cy="2286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91223" y="1752600"/>
            <a:ext cx="27149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L1 = </a:t>
            </a:r>
            <a:r>
              <a:rPr lang="en-US" sz="2400" dirty="0" err="1" smtClean="0"/>
              <a:t>Laplacian</a:t>
            </a:r>
            <a:r>
              <a:rPr lang="en-US" sz="2400" dirty="0" smtClean="0"/>
              <a:t> prior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5638800" y="1752600"/>
            <a:ext cx="26480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L2 = Gaussian prior</a:t>
            </a:r>
            <a:endParaRPr lang="en-US" sz="2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1600" y="2926122"/>
            <a:ext cx="3733800" cy="2331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718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Logistic regression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905000" y="2895600"/>
            <a:ext cx="5483352" cy="83820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rgbClr val="FF0000"/>
                </a:solidFill>
              </a:rPr>
              <a:t>Why is it called logistic regression?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486400" y="3124200"/>
            <a:ext cx="1524000" cy="381000"/>
          </a:xfrm>
          <a:prstGeom prst="rect">
            <a:avLst/>
          </a:prstGeom>
          <a:solidFill>
            <a:srgbClr val="FF6600">
              <a:alpha val="32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470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76200"/>
            <a:ext cx="8153400" cy="990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 digression: </a:t>
            </a:r>
            <a:br>
              <a:rPr lang="en-US" dirty="0" smtClean="0"/>
            </a:br>
            <a:r>
              <a:rPr lang="en-US" dirty="0" smtClean="0"/>
              <a:t>regression vs. classification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04800" y="2438400"/>
            <a:ext cx="12681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Raw data</a:t>
            </a:r>
            <a:endParaRPr lang="en-US" sz="2000" dirty="0"/>
          </a:p>
        </p:txBody>
      </p:sp>
      <p:sp>
        <p:nvSpPr>
          <p:cNvPr id="5" name="Rectangle 4"/>
          <p:cNvSpPr/>
          <p:nvPr/>
        </p:nvSpPr>
        <p:spPr bwMode="auto">
          <a:xfrm>
            <a:off x="838200" y="3124200"/>
            <a:ext cx="609600" cy="381000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838200" y="3733800"/>
            <a:ext cx="609600" cy="381000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838200" y="4343400"/>
            <a:ext cx="609600" cy="381000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838200" y="4953000"/>
            <a:ext cx="609600" cy="381000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838200" y="5562600"/>
            <a:ext cx="609600" cy="381000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600200" y="2438400"/>
            <a:ext cx="8122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Label</a:t>
            </a:r>
            <a:endParaRPr lang="en-US" sz="2000" dirty="0"/>
          </a:p>
        </p:txBody>
      </p:sp>
      <p:sp>
        <p:nvSpPr>
          <p:cNvPr id="11" name="TextBox 10"/>
          <p:cNvSpPr txBox="1"/>
          <p:nvPr/>
        </p:nvSpPr>
        <p:spPr>
          <a:xfrm>
            <a:off x="1837044" y="3135868"/>
            <a:ext cx="313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837044" y="3733800"/>
            <a:ext cx="313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837044" y="4343400"/>
            <a:ext cx="313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837044" y="4964668"/>
            <a:ext cx="313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1828800" y="5562600"/>
            <a:ext cx="313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16" name="Right Arrow 15"/>
          <p:cNvSpPr/>
          <p:nvPr/>
        </p:nvSpPr>
        <p:spPr bwMode="auto">
          <a:xfrm>
            <a:off x="2667000" y="3810000"/>
            <a:ext cx="533400" cy="762000"/>
          </a:xfrm>
          <a:prstGeom prst="rightArrow">
            <a:avLst/>
          </a:prstGeom>
          <a:solidFill>
            <a:srgbClr val="0000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438400" y="4724400"/>
            <a:ext cx="112422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extract</a:t>
            </a:r>
          </a:p>
          <a:p>
            <a:r>
              <a:rPr lang="en-US" sz="2000" dirty="0" smtClean="0"/>
              <a:t>features</a:t>
            </a:r>
            <a:endParaRPr lang="en-US" sz="2000" dirty="0"/>
          </a:p>
        </p:txBody>
      </p:sp>
      <p:sp>
        <p:nvSpPr>
          <p:cNvPr id="18" name="TextBox 17"/>
          <p:cNvSpPr txBox="1"/>
          <p:nvPr/>
        </p:nvSpPr>
        <p:spPr>
          <a:xfrm>
            <a:off x="3810000" y="2918936"/>
            <a:ext cx="15274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BAB932"/>
                </a:solidFill>
              </a:rPr>
              <a:t>f</a:t>
            </a:r>
            <a:r>
              <a:rPr lang="en-US" baseline="-25000" dirty="0" smtClean="0">
                <a:solidFill>
                  <a:srgbClr val="BAB932"/>
                </a:solidFill>
              </a:rPr>
              <a:t>1</a:t>
            </a:r>
            <a:r>
              <a:rPr lang="en-US" dirty="0" smtClean="0">
                <a:solidFill>
                  <a:srgbClr val="BAB932"/>
                </a:solidFill>
              </a:rPr>
              <a:t>, f</a:t>
            </a:r>
            <a:r>
              <a:rPr lang="en-US" baseline="-25000" dirty="0" smtClean="0">
                <a:solidFill>
                  <a:srgbClr val="BAB932"/>
                </a:solidFill>
              </a:rPr>
              <a:t>2</a:t>
            </a:r>
            <a:r>
              <a:rPr lang="en-US" dirty="0" smtClean="0">
                <a:solidFill>
                  <a:srgbClr val="BAB932"/>
                </a:solidFill>
              </a:rPr>
              <a:t>, f</a:t>
            </a:r>
            <a:r>
              <a:rPr lang="en-US" baseline="-25000" dirty="0" smtClean="0">
                <a:solidFill>
                  <a:srgbClr val="BAB932"/>
                </a:solidFill>
              </a:rPr>
              <a:t>3</a:t>
            </a:r>
            <a:r>
              <a:rPr lang="en-US" dirty="0" smtClean="0">
                <a:solidFill>
                  <a:srgbClr val="BAB932"/>
                </a:solidFill>
              </a:rPr>
              <a:t>, …, f</a:t>
            </a:r>
            <a:r>
              <a:rPr lang="en-US" baseline="-25000" dirty="0" smtClean="0">
                <a:solidFill>
                  <a:srgbClr val="BAB932"/>
                </a:solidFill>
              </a:rPr>
              <a:t>n</a:t>
            </a:r>
            <a:endParaRPr lang="en-US" baseline="-25000" dirty="0">
              <a:solidFill>
                <a:srgbClr val="BAB932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810000" y="3452336"/>
            <a:ext cx="15274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BAB932"/>
                </a:solidFill>
              </a:rPr>
              <a:t>f</a:t>
            </a:r>
            <a:r>
              <a:rPr lang="en-US" baseline="-25000" dirty="0" smtClean="0">
                <a:solidFill>
                  <a:srgbClr val="BAB932"/>
                </a:solidFill>
              </a:rPr>
              <a:t>1</a:t>
            </a:r>
            <a:r>
              <a:rPr lang="en-US" dirty="0" smtClean="0">
                <a:solidFill>
                  <a:srgbClr val="BAB932"/>
                </a:solidFill>
              </a:rPr>
              <a:t>, f</a:t>
            </a:r>
            <a:r>
              <a:rPr lang="en-US" baseline="-25000" dirty="0" smtClean="0">
                <a:solidFill>
                  <a:srgbClr val="BAB932"/>
                </a:solidFill>
              </a:rPr>
              <a:t>2</a:t>
            </a:r>
            <a:r>
              <a:rPr lang="en-US" dirty="0" smtClean="0">
                <a:solidFill>
                  <a:srgbClr val="BAB932"/>
                </a:solidFill>
              </a:rPr>
              <a:t>, f</a:t>
            </a:r>
            <a:r>
              <a:rPr lang="en-US" baseline="-25000" dirty="0" smtClean="0">
                <a:solidFill>
                  <a:srgbClr val="BAB932"/>
                </a:solidFill>
              </a:rPr>
              <a:t>3</a:t>
            </a:r>
            <a:r>
              <a:rPr lang="en-US" dirty="0" smtClean="0">
                <a:solidFill>
                  <a:srgbClr val="BAB932"/>
                </a:solidFill>
              </a:rPr>
              <a:t>, …, f</a:t>
            </a:r>
            <a:r>
              <a:rPr lang="en-US" baseline="-25000" dirty="0" smtClean="0">
                <a:solidFill>
                  <a:srgbClr val="BAB932"/>
                </a:solidFill>
              </a:rPr>
              <a:t>n</a:t>
            </a:r>
            <a:endParaRPr lang="en-US" baseline="-25000" dirty="0">
              <a:solidFill>
                <a:srgbClr val="BAB932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810000" y="3985736"/>
            <a:ext cx="15274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BAB932"/>
                </a:solidFill>
              </a:rPr>
              <a:t>f</a:t>
            </a:r>
            <a:r>
              <a:rPr lang="en-US" baseline="-25000" dirty="0" smtClean="0">
                <a:solidFill>
                  <a:srgbClr val="BAB932"/>
                </a:solidFill>
              </a:rPr>
              <a:t>1</a:t>
            </a:r>
            <a:r>
              <a:rPr lang="en-US" dirty="0" smtClean="0">
                <a:solidFill>
                  <a:srgbClr val="BAB932"/>
                </a:solidFill>
              </a:rPr>
              <a:t>, f</a:t>
            </a:r>
            <a:r>
              <a:rPr lang="en-US" baseline="-25000" dirty="0" smtClean="0">
                <a:solidFill>
                  <a:srgbClr val="BAB932"/>
                </a:solidFill>
              </a:rPr>
              <a:t>2</a:t>
            </a:r>
            <a:r>
              <a:rPr lang="en-US" dirty="0" smtClean="0">
                <a:solidFill>
                  <a:srgbClr val="BAB932"/>
                </a:solidFill>
              </a:rPr>
              <a:t>, f</a:t>
            </a:r>
            <a:r>
              <a:rPr lang="en-US" baseline="-25000" dirty="0" smtClean="0">
                <a:solidFill>
                  <a:srgbClr val="BAB932"/>
                </a:solidFill>
              </a:rPr>
              <a:t>3</a:t>
            </a:r>
            <a:r>
              <a:rPr lang="en-US" dirty="0" smtClean="0">
                <a:solidFill>
                  <a:srgbClr val="BAB932"/>
                </a:solidFill>
              </a:rPr>
              <a:t>, …, f</a:t>
            </a:r>
            <a:r>
              <a:rPr lang="en-US" baseline="-25000" dirty="0" smtClean="0">
                <a:solidFill>
                  <a:srgbClr val="BAB932"/>
                </a:solidFill>
              </a:rPr>
              <a:t>n</a:t>
            </a:r>
            <a:endParaRPr lang="en-US" baseline="-25000" dirty="0">
              <a:solidFill>
                <a:srgbClr val="BAB932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810000" y="4595336"/>
            <a:ext cx="15274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BAB932"/>
                </a:solidFill>
              </a:rPr>
              <a:t>f</a:t>
            </a:r>
            <a:r>
              <a:rPr lang="en-US" baseline="-25000" dirty="0" smtClean="0">
                <a:solidFill>
                  <a:srgbClr val="BAB932"/>
                </a:solidFill>
              </a:rPr>
              <a:t>1</a:t>
            </a:r>
            <a:r>
              <a:rPr lang="en-US" dirty="0" smtClean="0">
                <a:solidFill>
                  <a:srgbClr val="BAB932"/>
                </a:solidFill>
              </a:rPr>
              <a:t>, f</a:t>
            </a:r>
            <a:r>
              <a:rPr lang="en-US" baseline="-25000" dirty="0" smtClean="0">
                <a:solidFill>
                  <a:srgbClr val="BAB932"/>
                </a:solidFill>
              </a:rPr>
              <a:t>2</a:t>
            </a:r>
            <a:r>
              <a:rPr lang="en-US" dirty="0" smtClean="0">
                <a:solidFill>
                  <a:srgbClr val="BAB932"/>
                </a:solidFill>
              </a:rPr>
              <a:t>, f</a:t>
            </a:r>
            <a:r>
              <a:rPr lang="en-US" baseline="-25000" dirty="0" smtClean="0">
                <a:solidFill>
                  <a:srgbClr val="BAB932"/>
                </a:solidFill>
              </a:rPr>
              <a:t>3</a:t>
            </a:r>
            <a:r>
              <a:rPr lang="en-US" dirty="0" smtClean="0">
                <a:solidFill>
                  <a:srgbClr val="BAB932"/>
                </a:solidFill>
              </a:rPr>
              <a:t>, …, f</a:t>
            </a:r>
            <a:r>
              <a:rPr lang="en-US" baseline="-25000" dirty="0" smtClean="0">
                <a:solidFill>
                  <a:srgbClr val="BAB932"/>
                </a:solidFill>
              </a:rPr>
              <a:t>n</a:t>
            </a:r>
            <a:endParaRPr lang="en-US" baseline="-25000" dirty="0">
              <a:solidFill>
                <a:srgbClr val="BAB932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813431" y="5193268"/>
            <a:ext cx="15274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BAB932"/>
                </a:solidFill>
              </a:rPr>
              <a:t>f</a:t>
            </a:r>
            <a:r>
              <a:rPr lang="en-US" baseline="-25000" dirty="0" smtClean="0">
                <a:solidFill>
                  <a:srgbClr val="BAB932"/>
                </a:solidFill>
              </a:rPr>
              <a:t>1</a:t>
            </a:r>
            <a:r>
              <a:rPr lang="en-US" dirty="0" smtClean="0">
                <a:solidFill>
                  <a:srgbClr val="BAB932"/>
                </a:solidFill>
              </a:rPr>
              <a:t>, f</a:t>
            </a:r>
            <a:r>
              <a:rPr lang="en-US" baseline="-25000" dirty="0" smtClean="0">
                <a:solidFill>
                  <a:srgbClr val="BAB932"/>
                </a:solidFill>
              </a:rPr>
              <a:t>2</a:t>
            </a:r>
            <a:r>
              <a:rPr lang="en-US" dirty="0" smtClean="0">
                <a:solidFill>
                  <a:srgbClr val="BAB932"/>
                </a:solidFill>
              </a:rPr>
              <a:t>, f</a:t>
            </a:r>
            <a:r>
              <a:rPr lang="en-US" baseline="-25000" dirty="0" smtClean="0">
                <a:solidFill>
                  <a:srgbClr val="BAB932"/>
                </a:solidFill>
              </a:rPr>
              <a:t>3</a:t>
            </a:r>
            <a:r>
              <a:rPr lang="en-US" dirty="0" smtClean="0">
                <a:solidFill>
                  <a:srgbClr val="BAB932"/>
                </a:solidFill>
              </a:rPr>
              <a:t>, …, f</a:t>
            </a:r>
            <a:r>
              <a:rPr lang="en-US" baseline="-25000" dirty="0" smtClean="0">
                <a:solidFill>
                  <a:srgbClr val="BAB932"/>
                </a:solidFill>
              </a:rPr>
              <a:t>n</a:t>
            </a:r>
            <a:endParaRPr lang="en-US" baseline="-25000" dirty="0">
              <a:solidFill>
                <a:srgbClr val="BAB932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140783" y="2438400"/>
            <a:ext cx="11114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features</a:t>
            </a:r>
            <a:endParaRPr lang="en-US" sz="2000" dirty="0"/>
          </a:p>
        </p:txBody>
      </p:sp>
      <p:sp>
        <p:nvSpPr>
          <p:cNvPr id="24" name="TextBox 23"/>
          <p:cNvSpPr txBox="1"/>
          <p:nvPr/>
        </p:nvSpPr>
        <p:spPr>
          <a:xfrm>
            <a:off x="5436183" y="2438400"/>
            <a:ext cx="8122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Label</a:t>
            </a:r>
            <a:endParaRPr lang="en-US" sz="2000" dirty="0"/>
          </a:p>
        </p:txBody>
      </p:sp>
      <p:sp>
        <p:nvSpPr>
          <p:cNvPr id="30" name="Rectangle 29"/>
          <p:cNvSpPr/>
          <p:nvPr/>
        </p:nvSpPr>
        <p:spPr>
          <a:xfrm>
            <a:off x="5508753" y="2838510"/>
            <a:ext cx="611436" cy="2797874"/>
          </a:xfrm>
          <a:prstGeom prst="rect">
            <a:avLst/>
          </a:prstGeom>
          <a:solidFill>
            <a:srgbClr val="FF0000">
              <a:alpha val="49000"/>
            </a:srgb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6374191" y="3066074"/>
            <a:ext cx="268514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classification: discrete (some finite set of labels)</a:t>
            </a:r>
          </a:p>
          <a:p>
            <a:endParaRPr lang="en-US" sz="2400" dirty="0" smtClean="0">
              <a:solidFill>
                <a:srgbClr val="0000FF"/>
              </a:solidFill>
            </a:endParaRPr>
          </a:p>
          <a:p>
            <a:r>
              <a:rPr lang="en-US" sz="2400" dirty="0" smtClean="0">
                <a:solidFill>
                  <a:srgbClr val="0000FF"/>
                </a:solidFill>
              </a:rPr>
              <a:t>regression: real value</a:t>
            </a:r>
            <a:endParaRPr lang="en-US" sz="2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850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regression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 bwMode="auto">
          <a:xfrm rot="5400000">
            <a:off x="-647700" y="3971475"/>
            <a:ext cx="3429000" cy="158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" name="Straight Connector 6"/>
          <p:cNvCxnSpPr/>
          <p:nvPr/>
        </p:nvCxnSpPr>
        <p:spPr bwMode="auto">
          <a:xfrm>
            <a:off x="1066800" y="5685975"/>
            <a:ext cx="3962400" cy="158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" name="Oval 7"/>
          <p:cNvSpPr/>
          <p:nvPr/>
        </p:nvSpPr>
        <p:spPr bwMode="auto">
          <a:xfrm>
            <a:off x="1600200" y="2714175"/>
            <a:ext cx="152400" cy="152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1" charset="0"/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1981200" y="3095175"/>
            <a:ext cx="152400" cy="152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1" charset="0"/>
            </a:endParaRPr>
          </a:p>
        </p:txBody>
      </p:sp>
      <p:sp>
        <p:nvSpPr>
          <p:cNvPr id="10" name="Oval 9"/>
          <p:cNvSpPr/>
          <p:nvPr/>
        </p:nvSpPr>
        <p:spPr bwMode="auto">
          <a:xfrm>
            <a:off x="2286000" y="2866575"/>
            <a:ext cx="152400" cy="152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1" charset="0"/>
            </a:endParaRPr>
          </a:p>
        </p:txBody>
      </p:sp>
      <p:sp>
        <p:nvSpPr>
          <p:cNvPr id="11" name="Oval 10"/>
          <p:cNvSpPr/>
          <p:nvPr/>
        </p:nvSpPr>
        <p:spPr bwMode="auto">
          <a:xfrm>
            <a:off x="2209800" y="3476175"/>
            <a:ext cx="152400" cy="152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1" charset="0"/>
            </a:endParaRPr>
          </a:p>
        </p:txBody>
      </p:sp>
      <p:sp>
        <p:nvSpPr>
          <p:cNvPr id="12" name="Oval 11"/>
          <p:cNvSpPr/>
          <p:nvPr/>
        </p:nvSpPr>
        <p:spPr bwMode="auto">
          <a:xfrm>
            <a:off x="1981200" y="3552375"/>
            <a:ext cx="152400" cy="152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1" charset="0"/>
            </a:endParaRPr>
          </a:p>
        </p:txBody>
      </p:sp>
      <p:sp>
        <p:nvSpPr>
          <p:cNvPr id="13" name="Oval 12"/>
          <p:cNvSpPr/>
          <p:nvPr/>
        </p:nvSpPr>
        <p:spPr bwMode="auto">
          <a:xfrm>
            <a:off x="1828800" y="3857175"/>
            <a:ext cx="152400" cy="152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1" charset="0"/>
            </a:endParaRPr>
          </a:p>
        </p:txBody>
      </p:sp>
      <p:sp>
        <p:nvSpPr>
          <p:cNvPr id="14" name="Oval 13"/>
          <p:cNvSpPr/>
          <p:nvPr/>
        </p:nvSpPr>
        <p:spPr bwMode="auto">
          <a:xfrm>
            <a:off x="1752600" y="4085775"/>
            <a:ext cx="152400" cy="152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1" charset="0"/>
            </a:endParaRPr>
          </a:p>
        </p:txBody>
      </p:sp>
      <p:sp>
        <p:nvSpPr>
          <p:cNvPr id="15" name="Oval 14"/>
          <p:cNvSpPr/>
          <p:nvPr/>
        </p:nvSpPr>
        <p:spPr bwMode="auto">
          <a:xfrm>
            <a:off x="1524000" y="4238175"/>
            <a:ext cx="152400" cy="152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1" charset="0"/>
            </a:endParaRPr>
          </a:p>
        </p:txBody>
      </p:sp>
      <p:sp>
        <p:nvSpPr>
          <p:cNvPr id="16" name="Oval 15"/>
          <p:cNvSpPr/>
          <p:nvPr/>
        </p:nvSpPr>
        <p:spPr bwMode="auto">
          <a:xfrm>
            <a:off x="1676400" y="4542975"/>
            <a:ext cx="152400" cy="152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1" charset="0"/>
            </a:endParaRPr>
          </a:p>
        </p:txBody>
      </p:sp>
      <p:sp>
        <p:nvSpPr>
          <p:cNvPr id="17" name="Oval 16"/>
          <p:cNvSpPr/>
          <p:nvPr/>
        </p:nvSpPr>
        <p:spPr bwMode="auto">
          <a:xfrm>
            <a:off x="1981200" y="4771575"/>
            <a:ext cx="152400" cy="152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1" charset="0"/>
            </a:endParaRPr>
          </a:p>
        </p:txBody>
      </p:sp>
      <p:sp>
        <p:nvSpPr>
          <p:cNvPr id="18" name="Oval 17"/>
          <p:cNvSpPr/>
          <p:nvPr/>
        </p:nvSpPr>
        <p:spPr bwMode="auto">
          <a:xfrm>
            <a:off x="1676400" y="4923975"/>
            <a:ext cx="152400" cy="152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1" charset="0"/>
            </a:endParaRPr>
          </a:p>
        </p:txBody>
      </p:sp>
      <p:sp>
        <p:nvSpPr>
          <p:cNvPr id="19" name="Oval 18"/>
          <p:cNvSpPr/>
          <p:nvPr/>
        </p:nvSpPr>
        <p:spPr bwMode="auto">
          <a:xfrm>
            <a:off x="1524000" y="5228775"/>
            <a:ext cx="152400" cy="152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1" charset="0"/>
            </a:endParaRPr>
          </a:p>
        </p:txBody>
      </p:sp>
      <p:sp>
        <p:nvSpPr>
          <p:cNvPr id="20" name="Oval 19"/>
          <p:cNvSpPr/>
          <p:nvPr/>
        </p:nvSpPr>
        <p:spPr bwMode="auto">
          <a:xfrm>
            <a:off x="1828800" y="5304975"/>
            <a:ext cx="152400" cy="152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1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105400" y="1850912"/>
            <a:ext cx="32004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Given some points, find the </a:t>
            </a:r>
            <a:r>
              <a:rPr lang="en-US" b="1" i="1" dirty="0" smtClean="0">
                <a:solidFill>
                  <a:srgbClr val="FF0000"/>
                </a:solidFill>
              </a:rPr>
              <a:t>line</a:t>
            </a:r>
            <a:r>
              <a:rPr lang="en-US" dirty="0" smtClean="0"/>
              <a:t> that best fits/explains the data</a:t>
            </a:r>
          </a:p>
          <a:p>
            <a:endParaRPr lang="en-US" dirty="0" smtClean="0"/>
          </a:p>
          <a:p>
            <a:r>
              <a:rPr lang="en-US" dirty="0" smtClean="0"/>
              <a:t>Our model is a line, i.e. we’re assuming a linear relationship between the feature and the label value</a:t>
            </a:r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 bwMode="auto">
          <a:xfrm rot="5400000">
            <a:off x="266700" y="3742875"/>
            <a:ext cx="3352800" cy="38100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6" name="TextBox 25"/>
          <p:cNvSpPr txBox="1"/>
          <p:nvPr/>
        </p:nvSpPr>
        <p:spPr>
          <a:xfrm>
            <a:off x="419100" y="6221607"/>
            <a:ext cx="4038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How can we find this line?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560285" y="5731325"/>
            <a:ext cx="2116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</a:t>
            </a:r>
            <a:r>
              <a:rPr lang="en-US" baseline="-25000" dirty="0" smtClean="0"/>
              <a:t>1</a:t>
            </a:r>
            <a:endParaRPr lang="en-US" baseline="-25000" dirty="0"/>
          </a:p>
        </p:txBody>
      </p:sp>
      <p:sp>
        <p:nvSpPr>
          <p:cNvPr id="23" name="TextBox 22"/>
          <p:cNvSpPr txBox="1"/>
          <p:nvPr/>
        </p:nvSpPr>
        <p:spPr>
          <a:xfrm>
            <a:off x="90708" y="3716443"/>
            <a:ext cx="21166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response </a:t>
            </a:r>
            <a:br>
              <a:rPr lang="en-US" dirty="0" smtClean="0"/>
            </a:br>
            <a:r>
              <a:rPr lang="en-US" dirty="0" smtClean="0"/>
              <a:t>(</a:t>
            </a:r>
            <a:r>
              <a:rPr lang="en-US" dirty="0" err="1" smtClean="0"/>
              <a:t>y</a:t>
            </a:r>
            <a:r>
              <a:rPr lang="en-US" dirty="0" smtClean="0"/>
              <a:t>)</a:t>
            </a:r>
            <a:endParaRPr lang="en-US" dirty="0"/>
          </a:p>
        </p:txBody>
      </p:sp>
      <p:graphicFrame>
        <p:nvGraphicFramePr>
          <p:cNvPr id="24" name="Object 23"/>
          <p:cNvGraphicFramePr>
            <a:graphicFrameLocks noChangeAspect="1"/>
          </p:cNvGraphicFramePr>
          <p:nvPr>
            <p:extLst/>
          </p:nvPr>
        </p:nvGraphicFramePr>
        <p:xfrm>
          <a:off x="5308600" y="4511675"/>
          <a:ext cx="2278063" cy="506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1198" name="Equation" r:id="rId3" imgW="914400" imgH="203200" progId="Equation.3">
                  <p:embed/>
                </p:oleObj>
              </mc:Choice>
              <mc:Fallback>
                <p:oleObj name="Equation" r:id="rId3" imgW="914400" imgH="203200" progId="Equation.3">
                  <p:embed/>
                  <p:pic>
                    <p:nvPicPr>
                      <p:cNvPr id="24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08600" y="4511675"/>
                        <a:ext cx="2278063" cy="5064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3767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regression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 bwMode="auto">
          <a:xfrm rot="5400000">
            <a:off x="-647700" y="4152900"/>
            <a:ext cx="3429000" cy="158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" name="Straight Connector 6"/>
          <p:cNvCxnSpPr/>
          <p:nvPr/>
        </p:nvCxnSpPr>
        <p:spPr bwMode="auto">
          <a:xfrm>
            <a:off x="1066800" y="5867400"/>
            <a:ext cx="3962400" cy="158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" name="Oval 7"/>
          <p:cNvSpPr/>
          <p:nvPr/>
        </p:nvSpPr>
        <p:spPr bwMode="auto">
          <a:xfrm>
            <a:off x="1600200" y="2895600"/>
            <a:ext cx="152400" cy="152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1" charset="0"/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1981200" y="3276600"/>
            <a:ext cx="152400" cy="152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1" charset="0"/>
            </a:endParaRPr>
          </a:p>
        </p:txBody>
      </p:sp>
      <p:sp>
        <p:nvSpPr>
          <p:cNvPr id="10" name="Oval 9"/>
          <p:cNvSpPr/>
          <p:nvPr/>
        </p:nvSpPr>
        <p:spPr bwMode="auto">
          <a:xfrm>
            <a:off x="2286000" y="3048000"/>
            <a:ext cx="152400" cy="152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1" charset="0"/>
            </a:endParaRPr>
          </a:p>
        </p:txBody>
      </p:sp>
      <p:sp>
        <p:nvSpPr>
          <p:cNvPr id="11" name="Oval 10"/>
          <p:cNvSpPr/>
          <p:nvPr/>
        </p:nvSpPr>
        <p:spPr bwMode="auto">
          <a:xfrm>
            <a:off x="2209800" y="3657600"/>
            <a:ext cx="152400" cy="152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1" charset="0"/>
            </a:endParaRPr>
          </a:p>
        </p:txBody>
      </p:sp>
      <p:sp>
        <p:nvSpPr>
          <p:cNvPr id="12" name="Oval 11"/>
          <p:cNvSpPr/>
          <p:nvPr/>
        </p:nvSpPr>
        <p:spPr bwMode="auto">
          <a:xfrm>
            <a:off x="1981200" y="3733800"/>
            <a:ext cx="152400" cy="152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1" charset="0"/>
            </a:endParaRPr>
          </a:p>
        </p:txBody>
      </p:sp>
      <p:sp>
        <p:nvSpPr>
          <p:cNvPr id="13" name="Oval 12"/>
          <p:cNvSpPr/>
          <p:nvPr/>
        </p:nvSpPr>
        <p:spPr bwMode="auto">
          <a:xfrm>
            <a:off x="1828800" y="4038600"/>
            <a:ext cx="152400" cy="152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1" charset="0"/>
            </a:endParaRPr>
          </a:p>
        </p:txBody>
      </p:sp>
      <p:sp>
        <p:nvSpPr>
          <p:cNvPr id="14" name="Oval 13"/>
          <p:cNvSpPr/>
          <p:nvPr/>
        </p:nvSpPr>
        <p:spPr bwMode="auto">
          <a:xfrm>
            <a:off x="1752600" y="4267200"/>
            <a:ext cx="152400" cy="152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1" charset="0"/>
            </a:endParaRPr>
          </a:p>
        </p:txBody>
      </p:sp>
      <p:sp>
        <p:nvSpPr>
          <p:cNvPr id="15" name="Oval 14"/>
          <p:cNvSpPr/>
          <p:nvPr/>
        </p:nvSpPr>
        <p:spPr bwMode="auto">
          <a:xfrm>
            <a:off x="1524000" y="4419600"/>
            <a:ext cx="152400" cy="152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1" charset="0"/>
            </a:endParaRPr>
          </a:p>
        </p:txBody>
      </p:sp>
      <p:sp>
        <p:nvSpPr>
          <p:cNvPr id="16" name="Oval 15"/>
          <p:cNvSpPr/>
          <p:nvPr/>
        </p:nvSpPr>
        <p:spPr bwMode="auto">
          <a:xfrm>
            <a:off x="1676400" y="4724400"/>
            <a:ext cx="152400" cy="152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1" charset="0"/>
            </a:endParaRPr>
          </a:p>
        </p:txBody>
      </p:sp>
      <p:sp>
        <p:nvSpPr>
          <p:cNvPr id="17" name="Oval 16"/>
          <p:cNvSpPr/>
          <p:nvPr/>
        </p:nvSpPr>
        <p:spPr bwMode="auto">
          <a:xfrm>
            <a:off x="1981200" y="4953000"/>
            <a:ext cx="152400" cy="152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1" charset="0"/>
            </a:endParaRPr>
          </a:p>
        </p:txBody>
      </p:sp>
      <p:sp>
        <p:nvSpPr>
          <p:cNvPr id="18" name="Oval 17"/>
          <p:cNvSpPr/>
          <p:nvPr/>
        </p:nvSpPr>
        <p:spPr bwMode="auto">
          <a:xfrm>
            <a:off x="1676400" y="5105400"/>
            <a:ext cx="152400" cy="152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1" charset="0"/>
            </a:endParaRPr>
          </a:p>
        </p:txBody>
      </p:sp>
      <p:sp>
        <p:nvSpPr>
          <p:cNvPr id="19" name="Oval 18"/>
          <p:cNvSpPr/>
          <p:nvPr/>
        </p:nvSpPr>
        <p:spPr bwMode="auto">
          <a:xfrm>
            <a:off x="1524000" y="5410200"/>
            <a:ext cx="152400" cy="152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1" charset="0"/>
            </a:endParaRPr>
          </a:p>
        </p:txBody>
      </p:sp>
      <p:sp>
        <p:nvSpPr>
          <p:cNvPr id="20" name="Oval 19"/>
          <p:cNvSpPr/>
          <p:nvPr/>
        </p:nvSpPr>
        <p:spPr bwMode="auto">
          <a:xfrm>
            <a:off x="1828800" y="5486400"/>
            <a:ext cx="152400" cy="152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1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810000" y="2181980"/>
            <a:ext cx="4876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Learn a line </a:t>
            </a:r>
            <a:r>
              <a:rPr lang="en-US" i="1" dirty="0" smtClean="0"/>
              <a:t>h</a:t>
            </a:r>
            <a:r>
              <a:rPr lang="en-US" dirty="0" smtClean="0"/>
              <a:t> that minimizes some loss/error function:</a:t>
            </a:r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 bwMode="auto">
          <a:xfrm rot="5400000">
            <a:off x="266700" y="3924300"/>
            <a:ext cx="3352800" cy="38100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aphicFrame>
        <p:nvGraphicFramePr>
          <p:cNvPr id="22" name="Object 21"/>
          <p:cNvGraphicFramePr>
            <a:graphicFrameLocks noChangeAspect="1"/>
          </p:cNvGraphicFramePr>
          <p:nvPr/>
        </p:nvGraphicFramePr>
        <p:xfrm>
          <a:off x="5272088" y="2938463"/>
          <a:ext cx="1714500" cy="371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2250" name="Equation" r:id="rId4" imgW="762000" imgH="165100" progId="Equation.3">
                  <p:embed/>
                </p:oleObj>
              </mc:Choice>
              <mc:Fallback>
                <p:oleObj name="Equation" r:id="rId4" imgW="762000" imgH="165100" progId="Equation.3">
                  <p:embed/>
                  <p:pic>
                    <p:nvPicPr>
                      <p:cNvPr id="22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72088" y="2938463"/>
                        <a:ext cx="1714500" cy="3714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" name="TextBox 26"/>
          <p:cNvSpPr txBox="1"/>
          <p:nvPr/>
        </p:nvSpPr>
        <p:spPr>
          <a:xfrm>
            <a:off x="1355876" y="5888560"/>
            <a:ext cx="2116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feature (</a:t>
            </a:r>
            <a:r>
              <a:rPr lang="en-US" dirty="0" err="1" smtClean="0"/>
              <a:t>x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66518" y="3825298"/>
            <a:ext cx="21166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response </a:t>
            </a:r>
          </a:p>
          <a:p>
            <a:r>
              <a:rPr lang="en-US" dirty="0" smtClean="0"/>
              <a:t>(</a:t>
            </a:r>
            <a:r>
              <a:rPr lang="en-US" dirty="0" err="1" smtClean="0"/>
              <a:t>y</a:t>
            </a:r>
            <a:r>
              <a:rPr lang="en-US" dirty="0" smtClean="0"/>
              <a:t>)</a:t>
            </a:r>
            <a:endParaRPr lang="en-US" dirty="0"/>
          </a:p>
        </p:txBody>
      </p:sp>
      <p:grpSp>
        <p:nvGrpSpPr>
          <p:cNvPr id="32" name="Group 31"/>
          <p:cNvGrpSpPr/>
          <p:nvPr/>
        </p:nvGrpSpPr>
        <p:grpSpPr>
          <a:xfrm>
            <a:off x="3822095" y="3564859"/>
            <a:ext cx="5273525" cy="2123911"/>
            <a:chOff x="3822095" y="3564859"/>
            <a:chExt cx="5273525" cy="2123911"/>
          </a:xfrm>
        </p:grpSpPr>
        <p:sp>
          <p:nvSpPr>
            <p:cNvPr id="29" name="TextBox 28"/>
            <p:cNvSpPr txBox="1"/>
            <p:nvPr/>
          </p:nvSpPr>
          <p:spPr>
            <a:xfrm>
              <a:off x="3822095" y="3564859"/>
              <a:ext cx="34011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Sum of the individual errors:</a:t>
              </a:r>
              <a:endParaRPr lang="en-US" dirty="0"/>
            </a:p>
          </p:txBody>
        </p:sp>
        <p:graphicFrame>
          <p:nvGraphicFramePr>
            <p:cNvPr id="33796" name="Object 4"/>
            <p:cNvGraphicFramePr>
              <a:graphicFrameLocks noChangeAspect="1"/>
            </p:cNvGraphicFramePr>
            <p:nvPr/>
          </p:nvGraphicFramePr>
          <p:xfrm>
            <a:off x="4740275" y="4202113"/>
            <a:ext cx="3600450" cy="6858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92251" name="Equation" r:id="rId6" imgW="1600200" imgH="304800" progId="Equation.3">
                    <p:embed/>
                  </p:oleObj>
                </mc:Choice>
                <mc:Fallback>
                  <p:oleObj name="Equation" r:id="rId6" imgW="1600200" imgH="304800" progId="Equation.3">
                    <p:embed/>
                    <p:pic>
                      <p:nvPicPr>
                        <p:cNvPr id="33796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40275" y="4202113"/>
                          <a:ext cx="3600450" cy="6858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0" name="Left Brace 29"/>
            <p:cNvSpPr/>
            <p:nvPr/>
          </p:nvSpPr>
          <p:spPr bwMode="auto">
            <a:xfrm rot="16200000">
              <a:off x="7385360" y="4449845"/>
              <a:ext cx="457200" cy="1371600"/>
            </a:xfrm>
            <a:prstGeom prst="leftBrace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1" charset="0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6289525" y="5319438"/>
              <a:ext cx="28060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0/1 loss!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82161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 minimization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rgbClr val="FF0000"/>
                </a:solidFill>
              </a:rPr>
              <a:t>How do we find the minimum of an equation?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Take the derivative, set to 0 and solve (going to be a min or a max)</a:t>
            </a:r>
          </a:p>
          <a:p>
            <a:pPr marL="0" indent="0">
              <a:buNone/>
            </a:pPr>
            <a:endParaRPr lang="en-US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FF0000"/>
                </a:solidFill>
              </a:rPr>
              <a:t>Any problems here?</a:t>
            </a:r>
          </a:p>
          <a:p>
            <a:pPr marL="0" indent="0">
              <a:buNone/>
            </a:pPr>
            <a:endParaRPr lang="en-US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FF0000"/>
                </a:solidFill>
              </a:rPr>
              <a:t>Ideas?</a:t>
            </a:r>
          </a:p>
        </p:txBody>
      </p:sp>
      <p:graphicFrame>
        <p:nvGraphicFramePr>
          <p:cNvPr id="4" name="Object 4"/>
          <p:cNvGraphicFramePr>
            <a:graphicFrameLocks noChangeAspect="1"/>
          </p:cNvGraphicFramePr>
          <p:nvPr>
            <p:extLst/>
          </p:nvPr>
        </p:nvGraphicFramePr>
        <p:xfrm>
          <a:off x="2303711" y="2362200"/>
          <a:ext cx="360045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3246" name="Equation" r:id="rId3" imgW="1600200" imgH="304800" progId="Equation.3">
                  <p:embed/>
                </p:oleObj>
              </mc:Choice>
              <mc:Fallback>
                <p:oleObj name="Equation" r:id="rId3" imgW="1600200" imgH="304800" progId="Equation.3">
                  <p:embed/>
                  <p:pic>
                    <p:nvPicPr>
                      <p:cNvPr id="4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03711" y="2362200"/>
                        <a:ext cx="3600450" cy="685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24229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regression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 bwMode="auto">
          <a:xfrm rot="5400000">
            <a:off x="-647700" y="4152900"/>
            <a:ext cx="3429000" cy="158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" name="Straight Connector 6"/>
          <p:cNvCxnSpPr/>
          <p:nvPr/>
        </p:nvCxnSpPr>
        <p:spPr bwMode="auto">
          <a:xfrm>
            <a:off x="1066800" y="5867400"/>
            <a:ext cx="3962400" cy="158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" name="Oval 7"/>
          <p:cNvSpPr/>
          <p:nvPr/>
        </p:nvSpPr>
        <p:spPr bwMode="auto">
          <a:xfrm>
            <a:off x="1600200" y="2895600"/>
            <a:ext cx="152400" cy="152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1" charset="0"/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1981200" y="3276600"/>
            <a:ext cx="152400" cy="152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1" charset="0"/>
            </a:endParaRPr>
          </a:p>
        </p:txBody>
      </p:sp>
      <p:sp>
        <p:nvSpPr>
          <p:cNvPr id="10" name="Oval 9"/>
          <p:cNvSpPr/>
          <p:nvPr/>
        </p:nvSpPr>
        <p:spPr bwMode="auto">
          <a:xfrm>
            <a:off x="2286000" y="3048000"/>
            <a:ext cx="152400" cy="152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1" charset="0"/>
            </a:endParaRPr>
          </a:p>
        </p:txBody>
      </p:sp>
      <p:sp>
        <p:nvSpPr>
          <p:cNvPr id="11" name="Oval 10"/>
          <p:cNvSpPr/>
          <p:nvPr/>
        </p:nvSpPr>
        <p:spPr bwMode="auto">
          <a:xfrm>
            <a:off x="2209800" y="3657600"/>
            <a:ext cx="152400" cy="152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1" charset="0"/>
            </a:endParaRPr>
          </a:p>
        </p:txBody>
      </p:sp>
      <p:sp>
        <p:nvSpPr>
          <p:cNvPr id="12" name="Oval 11"/>
          <p:cNvSpPr/>
          <p:nvPr/>
        </p:nvSpPr>
        <p:spPr bwMode="auto">
          <a:xfrm>
            <a:off x="1981200" y="3733800"/>
            <a:ext cx="152400" cy="152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1" charset="0"/>
            </a:endParaRPr>
          </a:p>
        </p:txBody>
      </p:sp>
      <p:sp>
        <p:nvSpPr>
          <p:cNvPr id="13" name="Oval 12"/>
          <p:cNvSpPr/>
          <p:nvPr/>
        </p:nvSpPr>
        <p:spPr bwMode="auto">
          <a:xfrm>
            <a:off x="1828800" y="4038600"/>
            <a:ext cx="152400" cy="152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1" charset="0"/>
            </a:endParaRPr>
          </a:p>
        </p:txBody>
      </p:sp>
      <p:sp>
        <p:nvSpPr>
          <p:cNvPr id="14" name="Oval 13"/>
          <p:cNvSpPr/>
          <p:nvPr/>
        </p:nvSpPr>
        <p:spPr bwMode="auto">
          <a:xfrm>
            <a:off x="1752600" y="4267200"/>
            <a:ext cx="152400" cy="152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1" charset="0"/>
            </a:endParaRPr>
          </a:p>
        </p:txBody>
      </p:sp>
      <p:sp>
        <p:nvSpPr>
          <p:cNvPr id="15" name="Oval 14"/>
          <p:cNvSpPr/>
          <p:nvPr/>
        </p:nvSpPr>
        <p:spPr bwMode="auto">
          <a:xfrm>
            <a:off x="1524000" y="4419600"/>
            <a:ext cx="152400" cy="152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1" charset="0"/>
            </a:endParaRPr>
          </a:p>
        </p:txBody>
      </p:sp>
      <p:sp>
        <p:nvSpPr>
          <p:cNvPr id="16" name="Oval 15"/>
          <p:cNvSpPr/>
          <p:nvPr/>
        </p:nvSpPr>
        <p:spPr bwMode="auto">
          <a:xfrm>
            <a:off x="1676400" y="4724400"/>
            <a:ext cx="152400" cy="152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1" charset="0"/>
            </a:endParaRPr>
          </a:p>
        </p:txBody>
      </p:sp>
      <p:sp>
        <p:nvSpPr>
          <p:cNvPr id="17" name="Oval 16"/>
          <p:cNvSpPr/>
          <p:nvPr/>
        </p:nvSpPr>
        <p:spPr bwMode="auto">
          <a:xfrm>
            <a:off x="1981200" y="4953000"/>
            <a:ext cx="152400" cy="152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1" charset="0"/>
            </a:endParaRPr>
          </a:p>
        </p:txBody>
      </p:sp>
      <p:sp>
        <p:nvSpPr>
          <p:cNvPr id="18" name="Oval 17"/>
          <p:cNvSpPr/>
          <p:nvPr/>
        </p:nvSpPr>
        <p:spPr bwMode="auto">
          <a:xfrm>
            <a:off x="1676400" y="5105400"/>
            <a:ext cx="152400" cy="152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1" charset="0"/>
            </a:endParaRPr>
          </a:p>
        </p:txBody>
      </p:sp>
      <p:sp>
        <p:nvSpPr>
          <p:cNvPr id="19" name="Oval 18"/>
          <p:cNvSpPr/>
          <p:nvPr/>
        </p:nvSpPr>
        <p:spPr bwMode="auto">
          <a:xfrm>
            <a:off x="1524000" y="5410200"/>
            <a:ext cx="152400" cy="152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1" charset="0"/>
            </a:endParaRPr>
          </a:p>
        </p:txBody>
      </p:sp>
      <p:sp>
        <p:nvSpPr>
          <p:cNvPr id="20" name="Oval 19"/>
          <p:cNvSpPr/>
          <p:nvPr/>
        </p:nvSpPr>
        <p:spPr bwMode="auto">
          <a:xfrm>
            <a:off x="1828800" y="5486400"/>
            <a:ext cx="152400" cy="152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1" charset="0"/>
            </a:endParaRPr>
          </a:p>
        </p:txBody>
      </p:sp>
      <p:cxnSp>
        <p:nvCxnSpPr>
          <p:cNvPr id="25" name="Straight Connector 24"/>
          <p:cNvCxnSpPr/>
          <p:nvPr/>
        </p:nvCxnSpPr>
        <p:spPr bwMode="auto">
          <a:xfrm rot="5400000">
            <a:off x="266700" y="3924300"/>
            <a:ext cx="3352800" cy="38100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aphicFrame>
        <p:nvGraphicFramePr>
          <p:cNvPr id="22" name="Object 21"/>
          <p:cNvGraphicFramePr>
            <a:graphicFrameLocks noChangeAspect="1"/>
          </p:cNvGraphicFramePr>
          <p:nvPr/>
        </p:nvGraphicFramePr>
        <p:xfrm>
          <a:off x="4343400" y="4229100"/>
          <a:ext cx="38862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4298" name="Equation" r:id="rId4" imgW="1727200" imgH="304800" progId="Equation.3">
                  <p:embed/>
                </p:oleObj>
              </mc:Choice>
              <mc:Fallback>
                <p:oleObj name="Equation" r:id="rId4" imgW="1727200" imgH="304800" progId="Equation.3">
                  <p:embed/>
                  <p:pic>
                    <p:nvPicPr>
                      <p:cNvPr id="22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3400" y="4229100"/>
                        <a:ext cx="3886200" cy="685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" name="TextBox 26"/>
          <p:cNvSpPr txBox="1"/>
          <p:nvPr/>
        </p:nvSpPr>
        <p:spPr>
          <a:xfrm>
            <a:off x="1355876" y="5888560"/>
            <a:ext cx="2116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feature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66518" y="3825298"/>
            <a:ext cx="2116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response</a:t>
            </a:r>
            <a:endParaRPr lang="en-US" dirty="0"/>
          </a:p>
        </p:txBody>
      </p:sp>
      <p:graphicFrame>
        <p:nvGraphicFramePr>
          <p:cNvPr id="55300" name="Object 4"/>
          <p:cNvGraphicFramePr>
            <a:graphicFrameLocks noChangeAspect="1"/>
          </p:cNvGraphicFramePr>
          <p:nvPr/>
        </p:nvGraphicFramePr>
        <p:xfrm>
          <a:off x="4321175" y="2095500"/>
          <a:ext cx="360045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4299" name="Equation" r:id="rId6" imgW="1600200" imgH="304800" progId="Equation.3">
                  <p:embed/>
                </p:oleObj>
              </mc:Choice>
              <mc:Fallback>
                <p:oleObj name="Equation" r:id="rId6" imgW="1600200" imgH="304800" progId="Equation.3">
                  <p:embed/>
                  <p:pic>
                    <p:nvPicPr>
                      <p:cNvPr id="5530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21175" y="2095500"/>
                        <a:ext cx="3600450" cy="685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Down Arrow 28"/>
          <p:cNvSpPr/>
          <p:nvPr/>
        </p:nvSpPr>
        <p:spPr>
          <a:xfrm>
            <a:off x="5721052" y="3115735"/>
            <a:ext cx="653143" cy="838200"/>
          </a:xfrm>
          <a:prstGeom prst="downArrow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5152572" y="5309810"/>
            <a:ext cx="33866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squared error is convex!</a:t>
            </a:r>
            <a:endParaRPr lang="en-US" sz="2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9600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regression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 bwMode="auto">
          <a:xfrm rot="5400000">
            <a:off x="-647700" y="4152900"/>
            <a:ext cx="3429000" cy="158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" name="Straight Connector 6"/>
          <p:cNvCxnSpPr/>
          <p:nvPr/>
        </p:nvCxnSpPr>
        <p:spPr bwMode="auto">
          <a:xfrm>
            <a:off x="1066800" y="5867400"/>
            <a:ext cx="3962400" cy="158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" name="Oval 7"/>
          <p:cNvSpPr/>
          <p:nvPr/>
        </p:nvSpPr>
        <p:spPr bwMode="auto">
          <a:xfrm>
            <a:off x="1600200" y="2895600"/>
            <a:ext cx="152400" cy="152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1" charset="0"/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1981200" y="3276600"/>
            <a:ext cx="152400" cy="152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1" charset="0"/>
            </a:endParaRPr>
          </a:p>
        </p:txBody>
      </p:sp>
      <p:sp>
        <p:nvSpPr>
          <p:cNvPr id="10" name="Oval 9"/>
          <p:cNvSpPr/>
          <p:nvPr/>
        </p:nvSpPr>
        <p:spPr bwMode="auto">
          <a:xfrm>
            <a:off x="2286000" y="3048000"/>
            <a:ext cx="152400" cy="152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1" charset="0"/>
            </a:endParaRPr>
          </a:p>
        </p:txBody>
      </p:sp>
      <p:sp>
        <p:nvSpPr>
          <p:cNvPr id="11" name="Oval 10"/>
          <p:cNvSpPr/>
          <p:nvPr/>
        </p:nvSpPr>
        <p:spPr bwMode="auto">
          <a:xfrm>
            <a:off x="2209800" y="3657600"/>
            <a:ext cx="152400" cy="152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1" charset="0"/>
            </a:endParaRPr>
          </a:p>
        </p:txBody>
      </p:sp>
      <p:sp>
        <p:nvSpPr>
          <p:cNvPr id="12" name="Oval 11"/>
          <p:cNvSpPr/>
          <p:nvPr/>
        </p:nvSpPr>
        <p:spPr bwMode="auto">
          <a:xfrm>
            <a:off x="1981200" y="3733800"/>
            <a:ext cx="152400" cy="152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1" charset="0"/>
            </a:endParaRPr>
          </a:p>
        </p:txBody>
      </p:sp>
      <p:sp>
        <p:nvSpPr>
          <p:cNvPr id="13" name="Oval 12"/>
          <p:cNvSpPr/>
          <p:nvPr/>
        </p:nvSpPr>
        <p:spPr bwMode="auto">
          <a:xfrm>
            <a:off x="1828800" y="4038600"/>
            <a:ext cx="152400" cy="152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1" charset="0"/>
            </a:endParaRPr>
          </a:p>
        </p:txBody>
      </p:sp>
      <p:sp>
        <p:nvSpPr>
          <p:cNvPr id="14" name="Oval 13"/>
          <p:cNvSpPr/>
          <p:nvPr/>
        </p:nvSpPr>
        <p:spPr bwMode="auto">
          <a:xfrm>
            <a:off x="1752600" y="4267200"/>
            <a:ext cx="152400" cy="152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1" charset="0"/>
            </a:endParaRPr>
          </a:p>
        </p:txBody>
      </p:sp>
      <p:sp>
        <p:nvSpPr>
          <p:cNvPr id="15" name="Oval 14"/>
          <p:cNvSpPr/>
          <p:nvPr/>
        </p:nvSpPr>
        <p:spPr bwMode="auto">
          <a:xfrm>
            <a:off x="1524000" y="4419600"/>
            <a:ext cx="152400" cy="152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1" charset="0"/>
            </a:endParaRPr>
          </a:p>
        </p:txBody>
      </p:sp>
      <p:sp>
        <p:nvSpPr>
          <p:cNvPr id="16" name="Oval 15"/>
          <p:cNvSpPr/>
          <p:nvPr/>
        </p:nvSpPr>
        <p:spPr bwMode="auto">
          <a:xfrm>
            <a:off x="1676400" y="4724400"/>
            <a:ext cx="152400" cy="152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1" charset="0"/>
            </a:endParaRPr>
          </a:p>
        </p:txBody>
      </p:sp>
      <p:sp>
        <p:nvSpPr>
          <p:cNvPr id="17" name="Oval 16"/>
          <p:cNvSpPr/>
          <p:nvPr/>
        </p:nvSpPr>
        <p:spPr bwMode="auto">
          <a:xfrm>
            <a:off x="1981200" y="4953000"/>
            <a:ext cx="152400" cy="152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1" charset="0"/>
            </a:endParaRPr>
          </a:p>
        </p:txBody>
      </p:sp>
      <p:sp>
        <p:nvSpPr>
          <p:cNvPr id="18" name="Oval 17"/>
          <p:cNvSpPr/>
          <p:nvPr/>
        </p:nvSpPr>
        <p:spPr bwMode="auto">
          <a:xfrm>
            <a:off x="1676400" y="5105400"/>
            <a:ext cx="152400" cy="152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1" charset="0"/>
            </a:endParaRPr>
          </a:p>
        </p:txBody>
      </p:sp>
      <p:sp>
        <p:nvSpPr>
          <p:cNvPr id="19" name="Oval 18"/>
          <p:cNvSpPr/>
          <p:nvPr/>
        </p:nvSpPr>
        <p:spPr bwMode="auto">
          <a:xfrm>
            <a:off x="1524000" y="5410200"/>
            <a:ext cx="152400" cy="152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1" charset="0"/>
            </a:endParaRPr>
          </a:p>
        </p:txBody>
      </p:sp>
      <p:sp>
        <p:nvSpPr>
          <p:cNvPr id="20" name="Oval 19"/>
          <p:cNvSpPr/>
          <p:nvPr/>
        </p:nvSpPr>
        <p:spPr bwMode="auto">
          <a:xfrm>
            <a:off x="1828800" y="5486400"/>
            <a:ext cx="152400" cy="152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1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810000" y="2133600"/>
            <a:ext cx="4038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Learn a line </a:t>
            </a:r>
            <a:r>
              <a:rPr lang="en-US" i="1" dirty="0" err="1" smtClean="0"/>
              <a:t>h</a:t>
            </a:r>
            <a:r>
              <a:rPr lang="en-US" dirty="0" smtClean="0"/>
              <a:t> that minimizes an error function:</a:t>
            </a:r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 bwMode="auto">
          <a:xfrm rot="5400000">
            <a:off x="266700" y="3924300"/>
            <a:ext cx="3352800" cy="38100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aphicFrame>
        <p:nvGraphicFramePr>
          <p:cNvPr id="22" name="Object 21"/>
          <p:cNvGraphicFramePr>
            <a:graphicFrameLocks noChangeAspect="1"/>
          </p:cNvGraphicFramePr>
          <p:nvPr/>
        </p:nvGraphicFramePr>
        <p:xfrm>
          <a:off x="4343400" y="3048000"/>
          <a:ext cx="38862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5322" name="Equation" r:id="rId4" imgW="1727200" imgH="304800" progId="Equation.3">
                  <p:embed/>
                </p:oleObj>
              </mc:Choice>
              <mc:Fallback>
                <p:oleObj name="Equation" r:id="rId4" imgW="1727200" imgH="304800" progId="Equation.3">
                  <p:embed/>
                  <p:pic>
                    <p:nvPicPr>
                      <p:cNvPr id="22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3400" y="3048000"/>
                        <a:ext cx="3886200" cy="685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4323" name="Object 3"/>
          <p:cNvGraphicFramePr>
            <a:graphicFrameLocks noChangeAspect="1"/>
          </p:cNvGraphicFramePr>
          <p:nvPr>
            <p:extLst/>
          </p:nvPr>
        </p:nvGraphicFramePr>
        <p:xfrm>
          <a:off x="4362450" y="4633913"/>
          <a:ext cx="4572000" cy="714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5323" name="Equation" r:id="rId6" imgW="2032000" imgH="317500" progId="Equation.3">
                  <p:embed/>
                </p:oleObj>
              </mc:Choice>
              <mc:Fallback>
                <p:oleObj name="Equation" r:id="rId6" imgW="2032000" imgH="317500" progId="Equation.3">
                  <p:embed/>
                  <p:pic>
                    <p:nvPicPr>
                      <p:cNvPr id="184323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62450" y="4633913"/>
                        <a:ext cx="4572000" cy="7143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TextBox 22"/>
          <p:cNvSpPr txBox="1"/>
          <p:nvPr/>
        </p:nvSpPr>
        <p:spPr>
          <a:xfrm>
            <a:off x="3810000" y="3957935"/>
            <a:ext cx="4038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</a:t>
            </a:r>
            <a:r>
              <a:rPr lang="en-US" dirty="0" smtClean="0"/>
              <a:t>n the case of a 2d line:</a:t>
            </a:r>
            <a:endParaRPr lang="en-US" dirty="0"/>
          </a:p>
        </p:txBody>
      </p:sp>
      <p:sp>
        <p:nvSpPr>
          <p:cNvPr id="24" name="Left Brace 23"/>
          <p:cNvSpPr/>
          <p:nvPr/>
        </p:nvSpPr>
        <p:spPr bwMode="auto">
          <a:xfrm rot="16200000">
            <a:off x="7772400" y="4800600"/>
            <a:ext cx="457200" cy="1371600"/>
          </a:xfrm>
          <a:prstGeom prst="leftBrac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1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239000" y="5646003"/>
            <a:ext cx="1905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function for a line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355876" y="5888560"/>
            <a:ext cx="2116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feature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66518" y="3825298"/>
            <a:ext cx="2116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response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0483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revisited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52400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From a probability standpoint, what we’re really doing when we’re training the model is selecting the </a:t>
            </a:r>
            <a:r>
              <a:rPr lang="en-US" dirty="0" err="1" smtClean="0"/>
              <a:t>Θ</a:t>
            </a:r>
            <a:r>
              <a:rPr lang="en-US" dirty="0" smtClean="0"/>
              <a:t> that maximizes: 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ChangeAspect="1"/>
          </p:cNvGraphicFramePr>
          <p:nvPr>
            <p:extLst/>
          </p:nvPr>
        </p:nvGraphicFramePr>
        <p:xfrm>
          <a:off x="3252788" y="3290888"/>
          <a:ext cx="1570037" cy="473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4364" name="Equation" r:id="rId3" imgW="673100" imgH="203200" progId="Equation.3">
                  <p:embed/>
                </p:oleObj>
              </mc:Choice>
              <mc:Fallback>
                <p:oleObj name="Equation" r:id="rId3" imgW="673100" imgH="203200" progId="Equation.3">
                  <p:embed/>
                  <p:pic>
                    <p:nvPicPr>
                      <p:cNvPr id="4" name="Content Placeholder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252788" y="3290888"/>
                        <a:ext cx="1570037" cy="473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533400" y="5265174"/>
            <a:ext cx="77426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That we pick the most likely model parameters given the data</a:t>
            </a:r>
            <a:endParaRPr lang="en-US" sz="2400" dirty="0"/>
          </a:p>
        </p:txBody>
      </p:sp>
      <p:graphicFrame>
        <p:nvGraphicFramePr>
          <p:cNvPr id="6" name="Content Placeholder 3"/>
          <p:cNvGraphicFramePr>
            <a:graphicFrameLocks noChangeAspect="1"/>
          </p:cNvGraphicFramePr>
          <p:nvPr>
            <p:extLst/>
          </p:nvPr>
        </p:nvGraphicFramePr>
        <p:xfrm>
          <a:off x="2597150" y="4449763"/>
          <a:ext cx="2844800" cy="503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4365" name="Equation" r:id="rId5" imgW="1219200" imgH="215900" progId="Equation.3">
                  <p:embed/>
                </p:oleObj>
              </mc:Choice>
              <mc:Fallback>
                <p:oleObj name="Equation" r:id="rId5" imgW="1219200" imgH="215900" progId="Equation.3">
                  <p:embed/>
                  <p:pic>
                    <p:nvPicPr>
                      <p:cNvPr id="6" name="Content Placeholder 3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597150" y="4449763"/>
                        <a:ext cx="2844800" cy="5032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762000" y="3886200"/>
            <a:ext cx="5379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i.e.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02183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regression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1200"/>
            <a:ext cx="8686800" cy="426720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We’d like to </a:t>
            </a:r>
            <a:r>
              <a:rPr lang="en-US" i="1" dirty="0" smtClean="0"/>
              <a:t>minimize</a:t>
            </a:r>
            <a:r>
              <a:rPr lang="en-US" dirty="0" smtClean="0"/>
              <a:t> the error</a:t>
            </a:r>
          </a:p>
          <a:p>
            <a:pPr marL="365760" lvl="1" indent="0">
              <a:buNone/>
            </a:pPr>
            <a:r>
              <a:rPr lang="en-US" dirty="0" smtClean="0"/>
              <a:t>Find w</a:t>
            </a:r>
            <a:r>
              <a:rPr lang="en-US" baseline="-25000" dirty="0" smtClean="0"/>
              <a:t>1</a:t>
            </a:r>
            <a:r>
              <a:rPr lang="en-US" dirty="0" smtClean="0"/>
              <a:t> and w</a:t>
            </a:r>
            <a:r>
              <a:rPr lang="en-US" baseline="-25000" dirty="0" smtClean="0"/>
              <a:t>0</a:t>
            </a:r>
            <a:r>
              <a:rPr lang="en-US" dirty="0" smtClean="0"/>
              <a:t> such that the error is minimized</a:t>
            </a:r>
          </a:p>
          <a:p>
            <a:endParaRPr lang="en-US" dirty="0" smtClean="0">
              <a:solidFill>
                <a:srgbClr val="FF0000"/>
              </a:solidFill>
            </a:endParaRPr>
          </a:p>
          <a:p>
            <a:endParaRPr lang="en-US" dirty="0" smtClean="0">
              <a:solidFill>
                <a:srgbClr val="FF0000"/>
              </a:solidFill>
            </a:endParaRPr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 smtClean="0">
                <a:solidFill>
                  <a:srgbClr val="0000FF"/>
                </a:solidFill>
              </a:rPr>
              <a:t>We can solve this in closed form</a:t>
            </a:r>
          </a:p>
          <a:p>
            <a:endParaRPr lang="en-US" dirty="0" smtClean="0">
              <a:solidFill>
                <a:srgbClr val="FF0000"/>
              </a:solidFill>
            </a:endParaRPr>
          </a:p>
        </p:txBody>
      </p:sp>
      <p:graphicFrame>
        <p:nvGraphicFramePr>
          <p:cNvPr id="186370" name="Object 2"/>
          <p:cNvGraphicFramePr>
            <a:graphicFrameLocks noChangeAspect="1"/>
          </p:cNvGraphicFramePr>
          <p:nvPr/>
        </p:nvGraphicFramePr>
        <p:xfrm>
          <a:off x="1676400" y="3352800"/>
          <a:ext cx="46863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6318" name="Equation" r:id="rId3" imgW="2082800" imgH="304800" progId="Equation.3">
                  <p:embed/>
                </p:oleObj>
              </mc:Choice>
              <mc:Fallback>
                <p:oleObj name="Equation" r:id="rId3" imgW="2082800" imgH="304800" progId="Equation.3">
                  <p:embed/>
                  <p:pic>
                    <p:nvPicPr>
                      <p:cNvPr id="18637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6400" y="3352800"/>
                        <a:ext cx="4686300" cy="685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17843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linear regression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572381"/>
            <a:ext cx="8153400" cy="637419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2400" dirty="0" smtClean="0"/>
              <a:t>If we have m features, then we have a line in </a:t>
            </a:r>
            <a:r>
              <a:rPr lang="en-US" sz="2400" i="1" dirty="0" smtClean="0"/>
              <a:t>m</a:t>
            </a:r>
            <a:r>
              <a:rPr lang="en-US" sz="2400" dirty="0" smtClean="0"/>
              <a:t> dimensions</a:t>
            </a:r>
          </a:p>
        </p:txBody>
      </p:sp>
      <p:graphicFrame>
        <p:nvGraphicFramePr>
          <p:cNvPr id="61443" name="Object 3"/>
          <p:cNvGraphicFramePr>
            <a:graphicFrameLocks noChangeAspect="1"/>
          </p:cNvGraphicFramePr>
          <p:nvPr>
            <p:extLst/>
          </p:nvPr>
        </p:nvGraphicFramePr>
        <p:xfrm>
          <a:off x="1802471" y="2946640"/>
          <a:ext cx="49149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7342" name="Equation" r:id="rId3" imgW="2184400" imgH="203200" progId="Equation.3">
                  <p:embed/>
                </p:oleObj>
              </mc:Choice>
              <mc:Fallback>
                <p:oleObj name="Equation" r:id="rId3" imgW="2184400" imgH="203200" progId="Equation.3">
                  <p:embed/>
                  <p:pic>
                    <p:nvPicPr>
                      <p:cNvPr id="61443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02471" y="2946640"/>
                        <a:ext cx="4914900" cy="457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3893133" y="4101068"/>
            <a:ext cx="1016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</a:rPr>
              <a:t>weights</a:t>
            </a:r>
            <a:endParaRPr lang="en-US" sz="2000" dirty="0">
              <a:solidFill>
                <a:srgbClr val="FF0000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rot="16200000" flipV="1">
            <a:off x="3621248" y="3647755"/>
            <a:ext cx="725198" cy="181428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rot="5400000" flipH="1" flipV="1">
            <a:off x="3999829" y="3646547"/>
            <a:ext cx="725199" cy="270934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1917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linear regression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722086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 smtClean="0"/>
              <a:t>We can still calculate the squared error like before</a:t>
            </a:r>
          </a:p>
        </p:txBody>
      </p:sp>
      <p:graphicFrame>
        <p:nvGraphicFramePr>
          <p:cNvPr id="61442" name="Object 2"/>
          <p:cNvGraphicFramePr>
            <a:graphicFrameLocks noChangeAspect="1"/>
          </p:cNvGraphicFramePr>
          <p:nvPr/>
        </p:nvGraphicFramePr>
        <p:xfrm>
          <a:off x="758065" y="4237038"/>
          <a:ext cx="7286625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8394" name="Equation" r:id="rId3" imgW="3238500" imgH="304800" progId="Equation.3">
                  <p:embed/>
                </p:oleObj>
              </mc:Choice>
              <mc:Fallback>
                <p:oleObj name="Equation" r:id="rId3" imgW="3238500" imgH="304800" progId="Equation.3">
                  <p:embed/>
                  <p:pic>
                    <p:nvPicPr>
                      <p:cNvPr id="61442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8065" y="4237038"/>
                        <a:ext cx="7286625" cy="685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2031991" y="5479144"/>
            <a:ext cx="47292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Still can solve this exactly!</a:t>
            </a:r>
            <a:endParaRPr lang="en-US" sz="2400" dirty="0">
              <a:solidFill>
                <a:srgbClr val="0000FF"/>
              </a:solidFill>
            </a:endParaRPr>
          </a:p>
        </p:txBody>
      </p:sp>
      <p:graphicFrame>
        <p:nvGraphicFramePr>
          <p:cNvPr id="62470" name="Object 6"/>
          <p:cNvGraphicFramePr>
            <a:graphicFrameLocks noChangeAspect="1"/>
          </p:cNvGraphicFramePr>
          <p:nvPr/>
        </p:nvGraphicFramePr>
        <p:xfrm>
          <a:off x="1562100" y="2779486"/>
          <a:ext cx="49149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8395" name="Equation" r:id="rId5" imgW="2184400" imgH="203200" progId="Equation.3">
                  <p:embed/>
                </p:oleObj>
              </mc:Choice>
              <mc:Fallback>
                <p:oleObj name="Equation" r:id="rId5" imgW="2184400" imgH="203200" progId="Equation.3">
                  <p:embed/>
                  <p:pic>
                    <p:nvPicPr>
                      <p:cNvPr id="6247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62100" y="2779486"/>
                        <a:ext cx="4914900" cy="457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52280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Logistic function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5250" y="3090333"/>
            <a:ext cx="3251200" cy="2159000"/>
          </a:xfrm>
          <a:prstGeom prst="rect">
            <a:avLst/>
          </a:prstGeom>
        </p:spPr>
      </p:pic>
      <p:graphicFrame>
        <p:nvGraphicFramePr>
          <p:cNvPr id="94210" name="Object 2"/>
          <p:cNvGraphicFramePr>
            <a:graphicFrameLocks noChangeAspect="1"/>
          </p:cNvGraphicFramePr>
          <p:nvPr>
            <p:extLst/>
          </p:nvPr>
        </p:nvGraphicFramePr>
        <p:xfrm>
          <a:off x="3178175" y="1889125"/>
          <a:ext cx="1882775" cy="722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390" name="Equation" r:id="rId4" imgW="1028700" imgH="393700" progId="Equation.3">
                  <p:embed/>
                </p:oleObj>
              </mc:Choice>
              <mc:Fallback>
                <p:oleObj name="Equation" r:id="rId4" imgW="1028700" imgH="393700" progId="Equation.3">
                  <p:embed/>
                  <p:pic>
                    <p:nvPicPr>
                      <p:cNvPr id="9421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78175" y="1889125"/>
                        <a:ext cx="1882775" cy="7223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47255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Logistic regression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0244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Find the best fit of the data based on a logistic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648" y="3856710"/>
            <a:ext cx="3479800" cy="2336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3709" y="3374567"/>
            <a:ext cx="3763434" cy="2818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152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234439"/>
            <a:ext cx="9144000" cy="320040"/>
          </a:xfrm>
          <a:custGeom>
            <a:avLst/>
            <a:gdLst/>
            <a:ahLst/>
            <a:cxnLst/>
            <a:rect l="l" t="t" r="r" b="b"/>
            <a:pathLst>
              <a:path w="9144000" h="320040">
                <a:moveTo>
                  <a:pt x="0" y="320039"/>
                </a:moveTo>
                <a:lnTo>
                  <a:pt x="9144000" y="320039"/>
                </a:lnTo>
                <a:lnTo>
                  <a:pt x="9144000" y="0"/>
                </a:lnTo>
                <a:lnTo>
                  <a:pt x="0" y="0"/>
                </a:lnTo>
                <a:lnTo>
                  <a:pt x="0" y="32003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2558811"/>
            <a:ext cx="533400" cy="228600"/>
          </a:xfrm>
          <a:custGeom>
            <a:avLst/>
            <a:gdLst/>
            <a:ahLst/>
            <a:cxnLst/>
            <a:rect l="l" t="t" r="r" b="b"/>
            <a:pathLst>
              <a:path w="533400" h="228600">
                <a:moveTo>
                  <a:pt x="0" y="228600"/>
                </a:moveTo>
                <a:lnTo>
                  <a:pt x="533400" y="228600"/>
                </a:lnTo>
                <a:lnTo>
                  <a:pt x="533400" y="0"/>
                </a:lnTo>
                <a:lnTo>
                  <a:pt x="0" y="0"/>
                </a:lnTo>
                <a:lnTo>
                  <a:pt x="0" y="228600"/>
                </a:lnTo>
                <a:close/>
              </a:path>
            </a:pathLst>
          </a:custGeom>
          <a:solidFill>
            <a:srgbClr val="43808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90550" y="2558811"/>
            <a:ext cx="8553450" cy="228600"/>
          </a:xfrm>
          <a:custGeom>
            <a:avLst/>
            <a:gdLst/>
            <a:ahLst/>
            <a:cxnLst/>
            <a:rect l="l" t="t" r="r" b="b"/>
            <a:pathLst>
              <a:path w="8553450" h="228600">
                <a:moveTo>
                  <a:pt x="0" y="0"/>
                </a:moveTo>
                <a:lnTo>
                  <a:pt x="8553450" y="0"/>
                </a:lnTo>
                <a:lnTo>
                  <a:pt x="8553450" y="228600"/>
                </a:lnTo>
                <a:lnTo>
                  <a:pt x="0" y="228600"/>
                </a:lnTo>
                <a:lnTo>
                  <a:pt x="0" y="0"/>
                </a:lnTo>
                <a:close/>
              </a:path>
            </a:pathLst>
          </a:custGeom>
          <a:solidFill>
            <a:srgbClr val="5354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9"/>
          <p:cNvSpPr txBox="1">
            <a:spLocks/>
          </p:cNvSpPr>
          <p:nvPr/>
        </p:nvSpPr>
        <p:spPr bwMode="auto">
          <a:xfrm>
            <a:off x="-5182" y="0"/>
            <a:ext cx="9144000" cy="35221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13335" rIns="0" bIns="0" numCol="1" rtlCol="0" anchor="ctr" anchorCtr="0" compatLnSpc="1">
            <a:prstTxWarp prst="textNoShape">
              <a:avLst/>
            </a:prstTxWarp>
            <a:sp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0" i="0" kern="1200">
                <a:solidFill>
                  <a:srgbClr val="424456"/>
                </a:solidFill>
                <a:latin typeface="Times New Roman"/>
                <a:ea typeface="+mj-ea"/>
                <a:cs typeface="Times New Roman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12700">
              <a:spcBef>
                <a:spcPts val="105"/>
              </a:spcBef>
            </a:pPr>
            <a:r>
              <a:rPr lang="en-US" sz="4400" spc="-265" dirty="0" smtClean="0">
                <a:solidFill>
                  <a:srgbClr val="000000"/>
                </a:solidFill>
                <a:latin typeface="Arial"/>
                <a:cs typeface="Arial"/>
              </a:rPr>
              <a:t>CSE419 – Artificial Intelligence and Machine Learning 2020</a:t>
            </a:r>
            <a:r>
              <a:rPr lang="en-US" sz="4800" spc="-265" dirty="0" smtClean="0">
                <a:solidFill>
                  <a:srgbClr val="000000"/>
                </a:solidFill>
                <a:latin typeface="Arial"/>
                <a:cs typeface="Arial"/>
              </a:rPr>
              <a:t/>
            </a:r>
            <a:br>
              <a:rPr lang="en-US" sz="4800" spc="-265" dirty="0" smtClean="0">
                <a:solidFill>
                  <a:srgbClr val="000000"/>
                </a:solidFill>
                <a:latin typeface="Arial"/>
                <a:cs typeface="Arial"/>
              </a:rPr>
            </a:br>
            <a:r>
              <a:rPr lang="en-US" sz="3600" spc="-265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PhD Furkan Gözükara, </a:t>
            </a:r>
            <a:r>
              <a:rPr lang="en-US" sz="3600" spc="-265" dirty="0" err="1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Toros</a:t>
            </a:r>
            <a:r>
              <a:rPr lang="en-US" sz="3600" spc="-265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University</a:t>
            </a:r>
            <a:br>
              <a:rPr lang="en-US" sz="3600" spc="-265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3600" i="1" u="sng" spc="-265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https://</a:t>
            </a:r>
            <a:r>
              <a:rPr lang="en-US" sz="3600" i="1" u="sng" spc="-265" dirty="0" smtClean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github.com/FurkanGozukara/CSE419_2020</a:t>
            </a:r>
            <a:r>
              <a:rPr lang="en-US" sz="2800" u="sng" spc="-265" dirty="0" smtClean="0">
                <a:solidFill>
                  <a:srgbClr val="0070C0"/>
                </a:solidFill>
                <a:latin typeface="Sitka Small" panose="02000505000000020004" pitchFamily="2" charset="0"/>
                <a:cs typeface="Courier New" panose="02070309020205020404" pitchFamily="49" charset="0"/>
              </a:rPr>
              <a:t/>
            </a:r>
            <a:br>
              <a:rPr lang="en-US" sz="2800" u="sng" spc="-265" dirty="0" smtClean="0">
                <a:solidFill>
                  <a:srgbClr val="0070C0"/>
                </a:solidFill>
                <a:latin typeface="Sitka Small" panose="02000505000000020004" pitchFamily="2" charset="0"/>
                <a:cs typeface="Courier New" panose="02070309020205020404" pitchFamily="49" charset="0"/>
              </a:rPr>
            </a:br>
            <a:r>
              <a:rPr lang="en-US" sz="2800" u="sng" spc="-265" dirty="0" smtClean="0">
                <a:solidFill>
                  <a:srgbClr val="0070C0"/>
                </a:solidFill>
                <a:latin typeface="Sitka Small" panose="02000505000000020004" pitchFamily="2" charset="0"/>
                <a:cs typeface="Courier New" panose="02070309020205020404" pitchFamily="49" charset="0"/>
              </a:rPr>
              <a:t/>
            </a:r>
            <a:br>
              <a:rPr lang="en-US" sz="2800" u="sng" spc="-265" dirty="0" smtClean="0">
                <a:solidFill>
                  <a:srgbClr val="0070C0"/>
                </a:solidFill>
                <a:latin typeface="Sitka Small" panose="02000505000000020004" pitchFamily="2" charset="0"/>
                <a:cs typeface="Courier New" panose="02070309020205020404" pitchFamily="49" charset="0"/>
              </a:rPr>
            </a:br>
            <a:endParaRPr lang="en-US" sz="4000" u="sng" dirty="0">
              <a:solidFill>
                <a:srgbClr val="0070C0"/>
              </a:solidFill>
              <a:latin typeface="Sitka Small" panose="02000505000000020004" pitchFamily="2" charset="0"/>
              <a:cs typeface="Courier New" panose="02070309020205020404" pitchFamily="49" charset="0"/>
            </a:endParaRPr>
          </a:p>
        </p:txBody>
      </p:sp>
      <p:sp>
        <p:nvSpPr>
          <p:cNvPr id="11" name="object 10"/>
          <p:cNvSpPr txBox="1"/>
          <p:nvPr/>
        </p:nvSpPr>
        <p:spPr>
          <a:xfrm>
            <a:off x="-10364" y="3041985"/>
            <a:ext cx="9144000" cy="27520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6000" spc="-5" dirty="0">
                <a:solidFill>
                  <a:srgbClr val="FF0000"/>
                </a:solidFill>
                <a:latin typeface="Times New Roman"/>
                <a:cs typeface="Times New Roman"/>
              </a:rPr>
              <a:t>Lecture</a:t>
            </a:r>
            <a:r>
              <a:rPr sz="6000" spc="-4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lang="en-US" sz="60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14 </a:t>
            </a:r>
            <a:r>
              <a:rPr lang="en-US" sz="60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Part 2</a:t>
            </a:r>
            <a:endParaRPr sz="6000" dirty="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lang="en-US" sz="5400" spc="-5" dirty="0">
                <a:latin typeface="Times New Roman"/>
                <a:cs typeface="Times New Roman"/>
              </a:rPr>
              <a:t>Ensemble </a:t>
            </a:r>
            <a:r>
              <a:rPr lang="en-US" sz="5400" spc="-5" dirty="0" smtClean="0">
                <a:latin typeface="Times New Roman"/>
                <a:cs typeface="Times New Roman"/>
              </a:rPr>
              <a:t>Learning</a:t>
            </a:r>
          </a:p>
          <a:p>
            <a:pPr algn="ctr">
              <a:lnSpc>
                <a:spcPct val="100000"/>
              </a:lnSpc>
            </a:pPr>
            <a:r>
              <a:rPr lang="en-US" sz="3200" i="1" spc="-45" dirty="0" smtClean="0">
                <a:solidFill>
                  <a:srgbClr val="808080"/>
                </a:solidFill>
                <a:latin typeface="Times New Roman"/>
                <a:cs typeface="Times New Roman"/>
              </a:rPr>
              <a:t>Based on Asst</a:t>
            </a:r>
            <a:r>
              <a:rPr lang="en-US" sz="3200" i="1" spc="-45" dirty="0">
                <a:solidFill>
                  <a:srgbClr val="808080"/>
                </a:solidFill>
                <a:latin typeface="Times New Roman"/>
                <a:cs typeface="Times New Roman"/>
              </a:rPr>
              <a:t>. Prof. Dr. David </a:t>
            </a:r>
            <a:r>
              <a:rPr lang="en-US" sz="3200" i="1" spc="-45" dirty="0" err="1" smtClean="0">
                <a:solidFill>
                  <a:srgbClr val="808080"/>
                </a:solidFill>
                <a:latin typeface="Times New Roman"/>
                <a:cs typeface="Times New Roman"/>
              </a:rPr>
              <a:t>Kauchak</a:t>
            </a:r>
            <a:r>
              <a:rPr lang="en-US" sz="3200" i="1" spc="-45" dirty="0">
                <a:solidFill>
                  <a:srgbClr val="808080"/>
                </a:solidFill>
                <a:latin typeface="Times New Roman"/>
                <a:cs typeface="Times New Roman"/>
              </a:rPr>
              <a:t> (Pomona College) </a:t>
            </a:r>
            <a:r>
              <a:rPr lang="en-US" sz="3200" i="1" spc="-45" dirty="0" smtClean="0">
                <a:solidFill>
                  <a:srgbClr val="808080"/>
                </a:solidFill>
                <a:latin typeface="Times New Roman"/>
                <a:cs typeface="Times New Roman"/>
              </a:rPr>
              <a:t>Lecture Slides </a:t>
            </a:r>
            <a:endParaRPr lang="en-US" sz="3200" i="1" spc="-45" dirty="0">
              <a:solidFill>
                <a:srgbClr val="808080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10103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Ensemble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066800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Basic idea: </a:t>
            </a:r>
            <a:r>
              <a:rPr lang="en-US" dirty="0" smtClean="0"/>
              <a:t>if one classifier works well, why not use multiple classifiers!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3783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Ensemble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066800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Basic idea: </a:t>
            </a:r>
            <a:r>
              <a:rPr lang="en-US" dirty="0" smtClean="0"/>
              <a:t>if one classifier works well, why not use multiple classifiers!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158549" y="4439285"/>
            <a:ext cx="1476980" cy="1232785"/>
          </a:xfrm>
          <a:prstGeom prst="rect">
            <a:avLst/>
          </a:prstGeom>
          <a:solidFill>
            <a:srgbClr val="FFFF00"/>
          </a:solidFill>
          <a:ln w="38100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147842" y="4579750"/>
            <a:ext cx="148768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Training</a:t>
            </a:r>
          </a:p>
          <a:p>
            <a:pPr algn="ctr"/>
            <a:r>
              <a:rPr lang="en-US" sz="2800" dirty="0" smtClean="0"/>
              <a:t>Data</a:t>
            </a:r>
            <a:endParaRPr lang="en-US" sz="2800" dirty="0"/>
          </a:p>
        </p:txBody>
      </p:sp>
      <p:grpSp>
        <p:nvGrpSpPr>
          <p:cNvPr id="6" name="Group 37"/>
          <p:cNvGrpSpPr/>
          <p:nvPr/>
        </p:nvGrpSpPr>
        <p:grpSpPr>
          <a:xfrm>
            <a:off x="5988165" y="3410692"/>
            <a:ext cx="1327035" cy="551708"/>
            <a:chOff x="7391399" y="3505200"/>
            <a:chExt cx="1398808" cy="1371600"/>
          </a:xfrm>
          <a:effectLst/>
        </p:grpSpPr>
        <p:sp>
          <p:nvSpPr>
            <p:cNvPr id="7" name="Rounded Rectangle 6"/>
            <p:cNvSpPr/>
            <p:nvPr/>
          </p:nvSpPr>
          <p:spPr bwMode="auto">
            <a:xfrm>
              <a:off x="7391400" y="3505200"/>
              <a:ext cx="1371600" cy="13716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0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391399" y="3653754"/>
              <a:ext cx="1398808" cy="6547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model 1</a:t>
              </a:r>
              <a:endParaRPr lang="en-US" sz="2000" dirty="0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3581400" y="3486090"/>
            <a:ext cx="1433631" cy="40011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FF6600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learning </a:t>
            </a:r>
            <a:r>
              <a:rPr lang="en-US" sz="2000" dirty="0" err="1" smtClean="0"/>
              <a:t>alg</a:t>
            </a:r>
            <a:endParaRPr lang="en-US" sz="2000" dirty="0"/>
          </a:p>
        </p:txBody>
      </p:sp>
      <p:sp>
        <p:nvSpPr>
          <p:cNvPr id="13" name="TextBox 12"/>
          <p:cNvSpPr txBox="1"/>
          <p:nvPr/>
        </p:nvSpPr>
        <p:spPr>
          <a:xfrm>
            <a:off x="3576580" y="2667000"/>
            <a:ext cx="11478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800000"/>
                </a:solidFill>
              </a:rPr>
              <a:t>Training</a:t>
            </a:r>
            <a:endParaRPr lang="en-US" sz="2400" dirty="0">
              <a:solidFill>
                <a:srgbClr val="800000"/>
              </a:solidFill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304800" y="2667000"/>
            <a:ext cx="8461248" cy="0"/>
          </a:xfrm>
          <a:prstGeom prst="line">
            <a:avLst/>
          </a:prstGeom>
          <a:ln w="28575" cmpd="sng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535697" y="4239230"/>
            <a:ext cx="1433631" cy="40011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FF6600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learning </a:t>
            </a:r>
            <a:r>
              <a:rPr lang="en-US" sz="2000" dirty="0" err="1" smtClean="0"/>
              <a:t>alg</a:t>
            </a:r>
            <a:endParaRPr lang="en-US" sz="2000" dirty="0"/>
          </a:p>
        </p:txBody>
      </p:sp>
      <p:sp>
        <p:nvSpPr>
          <p:cNvPr id="18" name="TextBox 17"/>
          <p:cNvSpPr txBox="1"/>
          <p:nvPr/>
        </p:nvSpPr>
        <p:spPr>
          <a:xfrm rot="5400000">
            <a:off x="5067429" y="4929162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…</a:t>
            </a:r>
            <a:endParaRPr lang="en-US" sz="3600" dirty="0"/>
          </a:p>
        </p:txBody>
      </p:sp>
      <p:cxnSp>
        <p:nvCxnSpPr>
          <p:cNvPr id="20" name="Straight Arrow Connector 19"/>
          <p:cNvCxnSpPr/>
          <p:nvPr/>
        </p:nvCxnSpPr>
        <p:spPr>
          <a:xfrm flipV="1">
            <a:off x="2635529" y="3828308"/>
            <a:ext cx="868431" cy="985185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2635529" y="4439285"/>
            <a:ext cx="868431" cy="692648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2635529" y="5533857"/>
            <a:ext cx="868431" cy="651236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12" idx="3"/>
            <a:endCxn id="7" idx="1"/>
          </p:cNvCxnSpPr>
          <p:nvPr/>
        </p:nvCxnSpPr>
        <p:spPr>
          <a:xfrm>
            <a:off x="5015031" y="3686145"/>
            <a:ext cx="973135" cy="401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8" name="Group 37"/>
          <p:cNvGrpSpPr/>
          <p:nvPr/>
        </p:nvGrpSpPr>
        <p:grpSpPr>
          <a:xfrm>
            <a:off x="5981902" y="4127693"/>
            <a:ext cx="1333298" cy="551708"/>
            <a:chOff x="7391399" y="3505200"/>
            <a:chExt cx="1398809" cy="1371600"/>
          </a:xfrm>
          <a:effectLst/>
        </p:grpSpPr>
        <p:sp>
          <p:nvSpPr>
            <p:cNvPr id="29" name="Rounded Rectangle 28"/>
            <p:cNvSpPr/>
            <p:nvPr/>
          </p:nvSpPr>
          <p:spPr bwMode="auto">
            <a:xfrm>
              <a:off x="7391400" y="3505200"/>
              <a:ext cx="1371600" cy="13716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0" charset="0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7391399" y="3653754"/>
              <a:ext cx="1398809" cy="9947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model 2</a:t>
              </a:r>
              <a:endParaRPr lang="en-US" sz="2000" dirty="0"/>
            </a:p>
          </p:txBody>
        </p:sp>
      </p:grpSp>
      <p:cxnSp>
        <p:nvCxnSpPr>
          <p:cNvPr id="36" name="Straight Arrow Connector 35"/>
          <p:cNvCxnSpPr/>
          <p:nvPr/>
        </p:nvCxnSpPr>
        <p:spPr>
          <a:xfrm>
            <a:off x="5221039" y="4457103"/>
            <a:ext cx="760863" cy="401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3588603" y="5884429"/>
            <a:ext cx="1433631" cy="40011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FF6600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learning </a:t>
            </a:r>
            <a:r>
              <a:rPr lang="en-US" sz="2000" dirty="0" err="1" smtClean="0"/>
              <a:t>alg</a:t>
            </a:r>
            <a:endParaRPr lang="en-US" sz="2000" dirty="0"/>
          </a:p>
        </p:txBody>
      </p:sp>
      <p:grpSp>
        <p:nvGrpSpPr>
          <p:cNvPr id="38" name="Group 37"/>
          <p:cNvGrpSpPr/>
          <p:nvPr/>
        </p:nvGrpSpPr>
        <p:grpSpPr>
          <a:xfrm>
            <a:off x="6034810" y="5772892"/>
            <a:ext cx="1280390" cy="551708"/>
            <a:chOff x="7391399" y="3505200"/>
            <a:chExt cx="1439251" cy="1371600"/>
          </a:xfrm>
          <a:effectLst/>
        </p:grpSpPr>
        <p:sp>
          <p:nvSpPr>
            <p:cNvPr id="39" name="Rounded Rectangle 38"/>
            <p:cNvSpPr/>
            <p:nvPr/>
          </p:nvSpPr>
          <p:spPr bwMode="auto">
            <a:xfrm>
              <a:off x="7391400" y="3505200"/>
              <a:ext cx="1371600" cy="13716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0" charset="0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7391399" y="3653754"/>
              <a:ext cx="1439251" cy="9947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model m</a:t>
              </a:r>
              <a:endParaRPr lang="en-US" sz="2000" dirty="0"/>
            </a:p>
          </p:txBody>
        </p:sp>
      </p:grpSp>
      <p:cxnSp>
        <p:nvCxnSpPr>
          <p:cNvPr id="41" name="Straight Arrow Connector 40"/>
          <p:cNvCxnSpPr/>
          <p:nvPr/>
        </p:nvCxnSpPr>
        <p:spPr>
          <a:xfrm>
            <a:off x="5273945" y="6102302"/>
            <a:ext cx="760863" cy="401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2407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Ensemble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066800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Basic idea: </a:t>
            </a:r>
            <a:r>
              <a:rPr lang="en-US" dirty="0" smtClean="0"/>
              <a:t>if one classifier works well, why not use multiple classifiers!</a:t>
            </a:r>
            <a:endParaRPr lang="en-US" dirty="0"/>
          </a:p>
        </p:txBody>
      </p:sp>
      <p:grpSp>
        <p:nvGrpSpPr>
          <p:cNvPr id="6" name="Group 37"/>
          <p:cNvGrpSpPr/>
          <p:nvPr/>
        </p:nvGrpSpPr>
        <p:grpSpPr>
          <a:xfrm>
            <a:off x="2426307" y="3581400"/>
            <a:ext cx="1230110" cy="551708"/>
            <a:chOff x="7391399" y="3505200"/>
            <a:chExt cx="1398808" cy="1371600"/>
          </a:xfrm>
          <a:effectLst/>
        </p:grpSpPr>
        <p:sp>
          <p:nvSpPr>
            <p:cNvPr id="7" name="Rounded Rectangle 6"/>
            <p:cNvSpPr/>
            <p:nvPr/>
          </p:nvSpPr>
          <p:spPr bwMode="auto">
            <a:xfrm>
              <a:off x="7391400" y="3505200"/>
              <a:ext cx="1371600" cy="13716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0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391399" y="3653754"/>
              <a:ext cx="1398808" cy="6547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model 1</a:t>
              </a:r>
              <a:endParaRPr lang="en-US" sz="2000" dirty="0"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3576580" y="2667000"/>
            <a:ext cx="10067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800000"/>
                </a:solidFill>
              </a:rPr>
              <a:t>Testing</a:t>
            </a:r>
            <a:endParaRPr lang="en-US" sz="2400" dirty="0">
              <a:solidFill>
                <a:srgbClr val="800000"/>
              </a:solidFill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304800" y="2667000"/>
            <a:ext cx="8461248" cy="0"/>
          </a:xfrm>
          <a:prstGeom prst="line">
            <a:avLst/>
          </a:prstGeom>
          <a:ln w="28575" cmpd="sng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8" name="Group 37"/>
          <p:cNvGrpSpPr/>
          <p:nvPr/>
        </p:nvGrpSpPr>
        <p:grpSpPr>
          <a:xfrm>
            <a:off x="2420044" y="4203893"/>
            <a:ext cx="1212447" cy="551708"/>
            <a:chOff x="7391399" y="3505200"/>
            <a:chExt cx="1398809" cy="1371600"/>
          </a:xfrm>
          <a:effectLst/>
        </p:grpSpPr>
        <p:sp>
          <p:nvSpPr>
            <p:cNvPr id="29" name="Rounded Rectangle 28"/>
            <p:cNvSpPr/>
            <p:nvPr/>
          </p:nvSpPr>
          <p:spPr bwMode="auto">
            <a:xfrm>
              <a:off x="7391400" y="3505200"/>
              <a:ext cx="1371600" cy="13716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0" charset="0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7391399" y="3653754"/>
              <a:ext cx="1398809" cy="9947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model 2</a:t>
              </a:r>
              <a:endParaRPr lang="en-US" sz="2000" dirty="0"/>
            </a:p>
          </p:txBody>
        </p:sp>
      </p:grpSp>
      <p:grpSp>
        <p:nvGrpSpPr>
          <p:cNvPr id="32" name="Group 37"/>
          <p:cNvGrpSpPr/>
          <p:nvPr/>
        </p:nvGrpSpPr>
        <p:grpSpPr>
          <a:xfrm>
            <a:off x="2467933" y="5957295"/>
            <a:ext cx="1188484" cy="551708"/>
            <a:chOff x="7391399" y="3505200"/>
            <a:chExt cx="1439251" cy="1371600"/>
          </a:xfrm>
          <a:effectLst/>
        </p:grpSpPr>
        <p:sp>
          <p:nvSpPr>
            <p:cNvPr id="33" name="Rounded Rectangle 32"/>
            <p:cNvSpPr/>
            <p:nvPr/>
          </p:nvSpPr>
          <p:spPr bwMode="auto">
            <a:xfrm>
              <a:off x="7391400" y="3505200"/>
              <a:ext cx="1371600" cy="13716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0" charset="0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7391399" y="3653754"/>
              <a:ext cx="1439251" cy="9947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model m</a:t>
              </a:r>
              <a:endParaRPr lang="en-US" sz="2000" dirty="0"/>
            </a:p>
          </p:txBody>
        </p:sp>
      </p:grpSp>
      <p:sp>
        <p:nvSpPr>
          <p:cNvPr id="27" name="Rectangle 26"/>
          <p:cNvSpPr/>
          <p:nvPr/>
        </p:nvSpPr>
        <p:spPr bwMode="auto">
          <a:xfrm>
            <a:off x="569305" y="4876800"/>
            <a:ext cx="609600" cy="381000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6200" y="3940314"/>
            <a:ext cx="17342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example to label</a:t>
            </a:r>
            <a:endParaRPr lang="en-US" sz="2000" dirty="0"/>
          </a:p>
        </p:txBody>
      </p:sp>
      <p:cxnSp>
        <p:nvCxnSpPr>
          <p:cNvPr id="36" name="Straight Arrow Connector 35"/>
          <p:cNvCxnSpPr/>
          <p:nvPr/>
        </p:nvCxnSpPr>
        <p:spPr>
          <a:xfrm flipV="1">
            <a:off x="1277044" y="3856192"/>
            <a:ext cx="868431" cy="985185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V="1">
            <a:off x="1277044" y="4467169"/>
            <a:ext cx="868431" cy="692648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1277044" y="5299672"/>
            <a:ext cx="868431" cy="1041287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 rot="5400000">
            <a:off x="3387558" y="4976506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…</a:t>
            </a:r>
            <a:endParaRPr lang="en-US" sz="3600" dirty="0"/>
          </a:p>
        </p:txBody>
      </p:sp>
      <p:cxnSp>
        <p:nvCxnSpPr>
          <p:cNvPr id="41" name="Straight Arrow Connector 40"/>
          <p:cNvCxnSpPr/>
          <p:nvPr/>
        </p:nvCxnSpPr>
        <p:spPr>
          <a:xfrm flipV="1">
            <a:off x="3614789" y="3828308"/>
            <a:ext cx="838200" cy="1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V="1">
            <a:off x="3608530" y="4450801"/>
            <a:ext cx="838200" cy="1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V="1">
            <a:off x="3656417" y="6204203"/>
            <a:ext cx="838200" cy="1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553644" y="3581400"/>
            <a:ext cx="1291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6600"/>
                </a:solidFill>
              </a:rPr>
              <a:t>prediction 1</a:t>
            </a:r>
            <a:endParaRPr lang="en-US" dirty="0">
              <a:solidFill>
                <a:srgbClr val="FF6600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4553644" y="4203893"/>
            <a:ext cx="1291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6600"/>
                </a:solidFill>
              </a:rPr>
              <a:t>prediction 2</a:t>
            </a:r>
            <a:endParaRPr lang="en-US" dirty="0">
              <a:solidFill>
                <a:srgbClr val="FF6600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4553644" y="5957295"/>
            <a:ext cx="1318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6600"/>
                </a:solidFill>
              </a:rPr>
              <a:t>prediction m</a:t>
            </a:r>
            <a:endParaRPr lang="en-US" dirty="0">
              <a:solidFill>
                <a:srgbClr val="FF66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903666" y="4648200"/>
            <a:ext cx="340255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How do we decide on the final prediction?</a:t>
            </a:r>
            <a:endParaRPr 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7668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Ensemble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066800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Basic idea: </a:t>
            </a:r>
            <a:r>
              <a:rPr lang="en-US" dirty="0" smtClean="0"/>
              <a:t>if one classifier works well, why not use multiple classifiers!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576580" y="2667000"/>
            <a:ext cx="10067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800000"/>
                </a:solidFill>
              </a:rPr>
              <a:t>Testing</a:t>
            </a:r>
            <a:endParaRPr lang="en-US" sz="2400" dirty="0">
              <a:solidFill>
                <a:srgbClr val="800000"/>
              </a:solidFill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304800" y="2667000"/>
            <a:ext cx="8461248" cy="0"/>
          </a:xfrm>
          <a:prstGeom prst="line">
            <a:avLst/>
          </a:prstGeom>
          <a:ln w="28575" cmpd="sng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76284" y="3581400"/>
            <a:ext cx="1291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6600"/>
                </a:solidFill>
              </a:rPr>
              <a:t>prediction 1</a:t>
            </a:r>
            <a:endParaRPr lang="en-US" dirty="0">
              <a:solidFill>
                <a:srgbClr val="FF6600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576284" y="4203893"/>
            <a:ext cx="1291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6600"/>
                </a:solidFill>
              </a:rPr>
              <a:t>prediction 2</a:t>
            </a:r>
            <a:endParaRPr lang="en-US" dirty="0">
              <a:solidFill>
                <a:srgbClr val="FF6600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576284" y="5957295"/>
            <a:ext cx="1318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6600"/>
                </a:solidFill>
              </a:rPr>
              <a:t>prediction m</a:t>
            </a:r>
            <a:endParaRPr lang="en-US" dirty="0">
              <a:solidFill>
                <a:srgbClr val="FF6600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 rot="5400000">
            <a:off x="838200" y="4976506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…</a:t>
            </a:r>
            <a:endParaRPr lang="en-US" sz="3600" dirty="0"/>
          </a:p>
        </p:txBody>
      </p:sp>
      <p:sp>
        <p:nvSpPr>
          <p:cNvPr id="4" name="TextBox 3"/>
          <p:cNvSpPr txBox="1"/>
          <p:nvPr/>
        </p:nvSpPr>
        <p:spPr>
          <a:xfrm>
            <a:off x="3124200" y="3619649"/>
            <a:ext cx="44196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800" dirty="0" smtClean="0">
                <a:solidFill>
                  <a:srgbClr val="0000FF"/>
                </a:solidFill>
              </a:rPr>
              <a:t>take majority vote</a:t>
            </a:r>
          </a:p>
          <a:p>
            <a:pPr marL="285750" indent="-285750">
              <a:buFontTx/>
              <a:buChar char="-"/>
            </a:pPr>
            <a:r>
              <a:rPr lang="en-US" sz="2800" dirty="0" smtClean="0">
                <a:solidFill>
                  <a:srgbClr val="0000FF"/>
                </a:solidFill>
              </a:rPr>
              <a:t>if they output probabilities, take a weighted vote</a:t>
            </a:r>
            <a:endParaRPr lang="en-US" sz="2800" dirty="0">
              <a:solidFill>
                <a:srgbClr val="0000FF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429000" y="5480241"/>
            <a:ext cx="3810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How does having multiple classifiers help us?</a:t>
            </a:r>
            <a:endParaRPr 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2819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Estimating revisited</a:t>
            </a:r>
            <a:endParaRPr lang="en-US" dirty="0"/>
          </a:p>
        </p:txBody>
      </p:sp>
      <p:graphicFrame>
        <p:nvGraphicFramePr>
          <p:cNvPr id="5" name="Content Placeholder 3"/>
          <p:cNvGraphicFramePr>
            <a:graphicFrameLocks noChangeAspect="1"/>
          </p:cNvGraphicFramePr>
          <p:nvPr>
            <p:extLst/>
          </p:nvPr>
        </p:nvGraphicFramePr>
        <p:xfrm>
          <a:off x="3152775" y="3962400"/>
          <a:ext cx="2074863" cy="473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5358" name="Equation" r:id="rId3" imgW="889000" imgH="203200" progId="Equation.3">
                  <p:embed/>
                </p:oleObj>
              </mc:Choice>
              <mc:Fallback>
                <p:oleObj name="Equation" r:id="rId3" imgW="889000" imgH="203200" progId="Equation.3">
                  <p:embed/>
                  <p:pic>
                    <p:nvPicPr>
                      <p:cNvPr id="5" name="Content Placeholder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152775" y="3962400"/>
                        <a:ext cx="2074863" cy="473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274320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We can incorporate a prior belief in what the probabilities might be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To do this, we need to break down our probability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355166" y="4788128"/>
            <a:ext cx="1719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6600"/>
                </a:solidFill>
              </a:rPr>
              <a:t>(Hint: Bayes rule)</a:t>
            </a:r>
            <a:endParaRPr lang="en-US" dirty="0">
              <a:solidFill>
                <a:srgbClr val="FF6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9384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Benefits of ensemble learning</a:t>
            </a:r>
            <a:endParaRPr lang="en-US" dirty="0"/>
          </a:p>
        </p:txBody>
      </p:sp>
      <p:grpSp>
        <p:nvGrpSpPr>
          <p:cNvPr id="5" name="Group 37"/>
          <p:cNvGrpSpPr/>
          <p:nvPr/>
        </p:nvGrpSpPr>
        <p:grpSpPr>
          <a:xfrm>
            <a:off x="612648" y="3409803"/>
            <a:ext cx="1216152" cy="551708"/>
            <a:chOff x="7391399" y="3505200"/>
            <a:chExt cx="1398808" cy="1371600"/>
          </a:xfrm>
          <a:effectLst/>
        </p:grpSpPr>
        <p:sp>
          <p:nvSpPr>
            <p:cNvPr id="6" name="Rounded Rectangle 5"/>
            <p:cNvSpPr/>
            <p:nvPr/>
          </p:nvSpPr>
          <p:spPr bwMode="auto">
            <a:xfrm>
              <a:off x="7391400" y="3505200"/>
              <a:ext cx="1371600" cy="13716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0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391399" y="3653754"/>
              <a:ext cx="1398808" cy="6547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model 1</a:t>
              </a:r>
              <a:endParaRPr lang="en-US" sz="2000" dirty="0"/>
            </a:p>
          </p:txBody>
        </p:sp>
      </p:grpSp>
      <p:grpSp>
        <p:nvGrpSpPr>
          <p:cNvPr id="8" name="Group 37"/>
          <p:cNvGrpSpPr/>
          <p:nvPr/>
        </p:nvGrpSpPr>
        <p:grpSpPr>
          <a:xfrm>
            <a:off x="606385" y="4495800"/>
            <a:ext cx="1222415" cy="551708"/>
            <a:chOff x="7391399" y="3505200"/>
            <a:chExt cx="1398809" cy="1371600"/>
          </a:xfrm>
          <a:effectLst/>
        </p:grpSpPr>
        <p:sp>
          <p:nvSpPr>
            <p:cNvPr id="9" name="Rounded Rectangle 8"/>
            <p:cNvSpPr/>
            <p:nvPr/>
          </p:nvSpPr>
          <p:spPr bwMode="auto">
            <a:xfrm>
              <a:off x="7391400" y="3505200"/>
              <a:ext cx="1371600" cy="13716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0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391399" y="3653754"/>
              <a:ext cx="1398809" cy="9947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model 2</a:t>
              </a:r>
              <a:endParaRPr lang="en-US" sz="2000" dirty="0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651449" y="1752600"/>
            <a:ext cx="788295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Assume each classifier makes a mistake with some probability (e.g. 0.4, that is a 40% error rate)</a:t>
            </a:r>
          </a:p>
        </p:txBody>
      </p:sp>
      <p:grpSp>
        <p:nvGrpSpPr>
          <p:cNvPr id="16" name="Group 37"/>
          <p:cNvGrpSpPr/>
          <p:nvPr/>
        </p:nvGrpSpPr>
        <p:grpSpPr>
          <a:xfrm>
            <a:off x="651449" y="5638800"/>
            <a:ext cx="1177351" cy="551708"/>
            <a:chOff x="7391399" y="3505200"/>
            <a:chExt cx="1398809" cy="1371600"/>
          </a:xfrm>
          <a:effectLst/>
        </p:grpSpPr>
        <p:sp>
          <p:nvSpPr>
            <p:cNvPr id="17" name="Rounded Rectangle 16"/>
            <p:cNvSpPr/>
            <p:nvPr/>
          </p:nvSpPr>
          <p:spPr bwMode="auto">
            <a:xfrm>
              <a:off x="7391400" y="3505200"/>
              <a:ext cx="1371600" cy="13716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0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7391399" y="3653754"/>
              <a:ext cx="1398809" cy="9947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model 3</a:t>
              </a:r>
              <a:endParaRPr lang="en-US" sz="2000" dirty="0"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2133601" y="3647613"/>
            <a:ext cx="663244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Assuming the decisions made between classifiers are independent, what will be the probability that we make a mistake (i.e. error rate) with three classifiers for a binary classification problem?</a:t>
            </a:r>
          </a:p>
        </p:txBody>
      </p:sp>
    </p:spTree>
    <p:extLst>
      <p:ext uri="{BB962C8B-B14F-4D97-AF65-F5344CB8AC3E}">
        <p14:creationId xmlns:p14="http://schemas.microsoft.com/office/powerpoint/2010/main" val="935249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Benefits of ensemble learning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12648" y="1605622"/>
            <a:ext cx="788295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Assume each classifier makes a mistake with some probability (e.g. 0.4, that is a 40% error rate)</a:t>
            </a:r>
          </a:p>
        </p:txBody>
      </p:sp>
      <p:graphicFrame>
        <p:nvGraphicFramePr>
          <p:cNvPr id="22" name="Table 21"/>
          <p:cNvGraphicFramePr>
            <a:graphicFrameLocks noGrp="1"/>
          </p:cNvGraphicFramePr>
          <p:nvPr>
            <p:extLst/>
          </p:nvPr>
        </p:nvGraphicFramePr>
        <p:xfrm>
          <a:off x="381000" y="2987040"/>
          <a:ext cx="6096000" cy="3566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5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model 1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model 2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model 3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 smtClean="0"/>
                        <a:t>prob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 smtClean="0">
                          <a:solidFill>
                            <a:srgbClr val="008000"/>
                          </a:solidFill>
                        </a:rPr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 smtClean="0">
                          <a:solidFill>
                            <a:srgbClr val="008000"/>
                          </a:solidFill>
                        </a:rPr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 smtClean="0">
                          <a:solidFill>
                            <a:srgbClr val="008000"/>
                          </a:solidFill>
                        </a:rPr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.6*.6*.6=0.216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 smtClean="0">
                          <a:solidFill>
                            <a:srgbClr val="008000"/>
                          </a:solidFill>
                        </a:rPr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 smtClean="0">
                          <a:solidFill>
                            <a:srgbClr val="008000"/>
                          </a:solidFill>
                        </a:rPr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>
                          <a:solidFill>
                            <a:srgbClr val="FF0000"/>
                          </a:solidFill>
                          <a:latin typeface="Times"/>
                          <a:cs typeface="Times"/>
                        </a:rPr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/>
                        <a:t>.6*.6*.4=0.144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 smtClean="0">
                          <a:solidFill>
                            <a:srgbClr val="008000"/>
                          </a:solidFill>
                        </a:rPr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rgbClr val="FF0000"/>
                          </a:solidFill>
                          <a:latin typeface="Times"/>
                          <a:cs typeface="Times"/>
                        </a:rPr>
                        <a:t>I</a:t>
                      </a:r>
                      <a:endParaRPr lang="en-US" sz="2000" dirty="0">
                        <a:solidFill>
                          <a:srgbClr val="FF0000"/>
                        </a:solidFill>
                        <a:latin typeface="Times"/>
                        <a:cs typeface="Time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 smtClean="0">
                          <a:solidFill>
                            <a:srgbClr val="008000"/>
                          </a:solidFill>
                        </a:rPr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/>
                        <a:t>.6*.4*.6=0.144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 smtClean="0">
                          <a:solidFill>
                            <a:srgbClr val="008000"/>
                          </a:solidFill>
                        </a:rPr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>
                          <a:solidFill>
                            <a:srgbClr val="FF0000"/>
                          </a:solidFill>
                          <a:latin typeface="Times"/>
                          <a:cs typeface="Times"/>
                        </a:rPr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>
                          <a:solidFill>
                            <a:srgbClr val="FF0000"/>
                          </a:solidFill>
                          <a:latin typeface="Times"/>
                          <a:cs typeface="Times"/>
                        </a:rPr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/>
                        <a:t>.6*.4*.4=0.096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>
                          <a:solidFill>
                            <a:srgbClr val="FF0000"/>
                          </a:solidFill>
                          <a:latin typeface="Times"/>
                          <a:cs typeface="Times"/>
                        </a:rPr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 smtClean="0">
                          <a:solidFill>
                            <a:srgbClr val="008000"/>
                          </a:solidFill>
                        </a:rPr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 smtClean="0">
                          <a:solidFill>
                            <a:srgbClr val="008000"/>
                          </a:solidFill>
                        </a:rPr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/>
                        <a:t>.4*.6*.6=0.144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>
                          <a:solidFill>
                            <a:srgbClr val="FF0000"/>
                          </a:solidFill>
                          <a:latin typeface="Times"/>
                          <a:cs typeface="Times"/>
                        </a:rPr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 smtClean="0">
                          <a:solidFill>
                            <a:srgbClr val="008000"/>
                          </a:solidFill>
                        </a:rPr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>
                          <a:solidFill>
                            <a:srgbClr val="FF0000"/>
                          </a:solidFill>
                          <a:latin typeface="Times"/>
                          <a:cs typeface="Times"/>
                        </a:rPr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/>
                        <a:t>.4*.6*.4=0.096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>
                          <a:solidFill>
                            <a:srgbClr val="FF0000"/>
                          </a:solidFill>
                          <a:latin typeface="Times"/>
                          <a:cs typeface="Times"/>
                        </a:rPr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>
                          <a:solidFill>
                            <a:srgbClr val="FF0000"/>
                          </a:solidFill>
                          <a:latin typeface="Times"/>
                          <a:cs typeface="Times"/>
                        </a:rPr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 smtClean="0">
                          <a:solidFill>
                            <a:srgbClr val="008000"/>
                          </a:solidFill>
                        </a:rPr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/>
                        <a:t>.4*.4*.6=0.096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>
                          <a:solidFill>
                            <a:srgbClr val="FF0000"/>
                          </a:solidFill>
                          <a:latin typeface="Times"/>
                          <a:cs typeface="Times"/>
                        </a:rPr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>
                          <a:solidFill>
                            <a:srgbClr val="FF0000"/>
                          </a:solidFill>
                          <a:latin typeface="Times"/>
                          <a:cs typeface="Times"/>
                        </a:rPr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>
                          <a:solidFill>
                            <a:srgbClr val="FF0000"/>
                          </a:solidFill>
                          <a:latin typeface="Times"/>
                          <a:cs typeface="Times"/>
                        </a:rPr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/>
                        <a:t>.4*.4*.4=0.064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10528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Benefits of ensemble learning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381000" y="1626066"/>
            <a:ext cx="788295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Assume each classifier makes a mistake with some probability (e.g. 0.4, that is a 40% error rate)</a:t>
            </a:r>
          </a:p>
        </p:txBody>
      </p:sp>
      <p:graphicFrame>
        <p:nvGraphicFramePr>
          <p:cNvPr id="22" name="Table 21"/>
          <p:cNvGraphicFramePr>
            <a:graphicFrameLocks noGrp="1"/>
          </p:cNvGraphicFramePr>
          <p:nvPr>
            <p:extLst/>
          </p:nvPr>
        </p:nvGraphicFramePr>
        <p:xfrm>
          <a:off x="381000" y="2987040"/>
          <a:ext cx="6096000" cy="3566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5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model 1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model 2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model 3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 smtClean="0"/>
                        <a:t>prob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 smtClean="0">
                          <a:solidFill>
                            <a:srgbClr val="008000"/>
                          </a:solidFill>
                        </a:rPr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 smtClean="0">
                          <a:solidFill>
                            <a:srgbClr val="008000"/>
                          </a:solidFill>
                        </a:rPr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 smtClean="0">
                          <a:solidFill>
                            <a:srgbClr val="008000"/>
                          </a:solidFill>
                        </a:rPr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.6*.6*.6=0.216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 smtClean="0">
                          <a:solidFill>
                            <a:srgbClr val="008000"/>
                          </a:solidFill>
                        </a:rPr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 smtClean="0">
                          <a:solidFill>
                            <a:srgbClr val="008000"/>
                          </a:solidFill>
                        </a:rPr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>
                          <a:solidFill>
                            <a:srgbClr val="FF0000"/>
                          </a:solidFill>
                          <a:latin typeface="Times"/>
                          <a:cs typeface="Times"/>
                        </a:rPr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/>
                        <a:t>.6*.6*.4=0.144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 smtClean="0">
                          <a:solidFill>
                            <a:srgbClr val="008000"/>
                          </a:solidFill>
                        </a:rPr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rgbClr val="FF0000"/>
                          </a:solidFill>
                          <a:latin typeface="Times"/>
                          <a:cs typeface="Times"/>
                        </a:rPr>
                        <a:t>I</a:t>
                      </a:r>
                      <a:endParaRPr lang="en-US" sz="2000" dirty="0">
                        <a:solidFill>
                          <a:srgbClr val="FF0000"/>
                        </a:solidFill>
                        <a:latin typeface="Times"/>
                        <a:cs typeface="Time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 smtClean="0">
                          <a:solidFill>
                            <a:srgbClr val="008000"/>
                          </a:solidFill>
                        </a:rPr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/>
                        <a:t>.6*.4*.6=0.144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 smtClean="0">
                          <a:solidFill>
                            <a:srgbClr val="008000"/>
                          </a:solidFill>
                        </a:rPr>
                        <a:t>C</a:t>
                      </a:r>
                    </a:p>
                  </a:txBody>
                  <a:tcPr>
                    <a:solidFill>
                      <a:srgbClr val="F7696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>
                          <a:solidFill>
                            <a:srgbClr val="FF0000"/>
                          </a:solidFill>
                          <a:latin typeface="Times"/>
                          <a:cs typeface="Times"/>
                        </a:rPr>
                        <a:t>I</a:t>
                      </a:r>
                    </a:p>
                  </a:txBody>
                  <a:tcPr>
                    <a:solidFill>
                      <a:srgbClr val="F7696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>
                          <a:solidFill>
                            <a:srgbClr val="FF0000"/>
                          </a:solidFill>
                          <a:latin typeface="Times"/>
                          <a:cs typeface="Times"/>
                        </a:rPr>
                        <a:t>I</a:t>
                      </a:r>
                    </a:p>
                  </a:txBody>
                  <a:tcPr>
                    <a:solidFill>
                      <a:srgbClr val="F7696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/>
                        <a:t>.6*.4*.4=0.096</a:t>
                      </a:r>
                    </a:p>
                  </a:txBody>
                  <a:tcPr>
                    <a:solidFill>
                      <a:srgbClr val="F7696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>
                          <a:solidFill>
                            <a:srgbClr val="FF0000"/>
                          </a:solidFill>
                          <a:latin typeface="Times"/>
                          <a:cs typeface="Times"/>
                        </a:rPr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 smtClean="0">
                          <a:solidFill>
                            <a:srgbClr val="008000"/>
                          </a:solidFill>
                        </a:rPr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 smtClean="0">
                          <a:solidFill>
                            <a:srgbClr val="008000"/>
                          </a:solidFill>
                        </a:rPr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/>
                        <a:t>.4*.6*.6=0.144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>
                          <a:solidFill>
                            <a:srgbClr val="FF0000"/>
                          </a:solidFill>
                          <a:latin typeface="Times"/>
                          <a:cs typeface="Times"/>
                        </a:rPr>
                        <a:t>I</a:t>
                      </a:r>
                    </a:p>
                  </a:txBody>
                  <a:tcPr>
                    <a:solidFill>
                      <a:srgbClr val="F7696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 smtClean="0">
                          <a:solidFill>
                            <a:srgbClr val="008000"/>
                          </a:solidFill>
                        </a:rPr>
                        <a:t>C</a:t>
                      </a:r>
                    </a:p>
                  </a:txBody>
                  <a:tcPr>
                    <a:solidFill>
                      <a:srgbClr val="F7696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>
                          <a:solidFill>
                            <a:srgbClr val="FF0000"/>
                          </a:solidFill>
                          <a:latin typeface="Times"/>
                          <a:cs typeface="Times"/>
                        </a:rPr>
                        <a:t>I</a:t>
                      </a:r>
                    </a:p>
                  </a:txBody>
                  <a:tcPr>
                    <a:solidFill>
                      <a:srgbClr val="F7696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/>
                        <a:t>.4*.6*.4=0.096</a:t>
                      </a:r>
                    </a:p>
                  </a:txBody>
                  <a:tcPr>
                    <a:solidFill>
                      <a:srgbClr val="F7696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>
                          <a:solidFill>
                            <a:srgbClr val="FF0000"/>
                          </a:solidFill>
                          <a:latin typeface="Times"/>
                          <a:cs typeface="Times"/>
                        </a:rPr>
                        <a:t>I</a:t>
                      </a:r>
                    </a:p>
                  </a:txBody>
                  <a:tcPr>
                    <a:solidFill>
                      <a:srgbClr val="F7696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>
                          <a:solidFill>
                            <a:srgbClr val="FF0000"/>
                          </a:solidFill>
                          <a:latin typeface="Times"/>
                          <a:cs typeface="Times"/>
                        </a:rPr>
                        <a:t>I</a:t>
                      </a:r>
                    </a:p>
                  </a:txBody>
                  <a:tcPr>
                    <a:solidFill>
                      <a:srgbClr val="F7696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 smtClean="0">
                          <a:solidFill>
                            <a:srgbClr val="008000"/>
                          </a:solidFill>
                        </a:rPr>
                        <a:t>C</a:t>
                      </a:r>
                    </a:p>
                  </a:txBody>
                  <a:tcPr>
                    <a:solidFill>
                      <a:srgbClr val="F7696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/>
                        <a:t>.4*.4*.6=0.096</a:t>
                      </a:r>
                    </a:p>
                  </a:txBody>
                  <a:tcPr>
                    <a:solidFill>
                      <a:srgbClr val="F7696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>
                          <a:solidFill>
                            <a:srgbClr val="FF0000"/>
                          </a:solidFill>
                          <a:latin typeface="Times"/>
                          <a:cs typeface="Times"/>
                        </a:rPr>
                        <a:t>I</a:t>
                      </a:r>
                    </a:p>
                  </a:txBody>
                  <a:tcPr>
                    <a:solidFill>
                      <a:srgbClr val="F7696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>
                          <a:solidFill>
                            <a:srgbClr val="FF0000"/>
                          </a:solidFill>
                          <a:latin typeface="Times"/>
                          <a:cs typeface="Times"/>
                        </a:rPr>
                        <a:t>I</a:t>
                      </a:r>
                    </a:p>
                  </a:txBody>
                  <a:tcPr>
                    <a:solidFill>
                      <a:srgbClr val="F7696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>
                          <a:solidFill>
                            <a:srgbClr val="FF0000"/>
                          </a:solidFill>
                          <a:latin typeface="Times"/>
                          <a:cs typeface="Times"/>
                        </a:rPr>
                        <a:t>I</a:t>
                      </a:r>
                    </a:p>
                  </a:txBody>
                  <a:tcPr>
                    <a:solidFill>
                      <a:srgbClr val="F7696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/>
                        <a:t>.4*.4*.4=0.064</a:t>
                      </a:r>
                    </a:p>
                  </a:txBody>
                  <a:tcPr>
                    <a:solidFill>
                      <a:srgbClr val="F7696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7002977" y="4604342"/>
            <a:ext cx="155808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0.096+</a:t>
            </a:r>
          </a:p>
          <a:p>
            <a:r>
              <a:rPr lang="en-US" dirty="0" smtClean="0"/>
              <a:t>0.096+</a:t>
            </a:r>
          </a:p>
          <a:p>
            <a:r>
              <a:rPr lang="en-US" dirty="0" smtClean="0"/>
              <a:t>0.096+</a:t>
            </a:r>
          </a:p>
          <a:p>
            <a:r>
              <a:rPr lang="en-US" dirty="0" smtClean="0"/>
              <a:t>0.064 = </a:t>
            </a:r>
          </a:p>
          <a:p>
            <a:r>
              <a:rPr lang="en-US" sz="2400" b="1" dirty="0" smtClean="0">
                <a:solidFill>
                  <a:srgbClr val="0000FF"/>
                </a:solidFill>
              </a:rPr>
              <a:t>35% error! </a:t>
            </a:r>
          </a:p>
        </p:txBody>
      </p:sp>
    </p:spTree>
    <p:extLst>
      <p:ext uri="{BB962C8B-B14F-4D97-AF65-F5344CB8AC3E}">
        <p14:creationId xmlns:p14="http://schemas.microsoft.com/office/powerpoint/2010/main" val="2927201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Benefits of ensemble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371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3 classifiers in general, for r = probability of mistake for individual classifier:</a:t>
            </a: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/>
          </p:nvPr>
        </p:nvGraphicFramePr>
        <p:xfrm>
          <a:off x="1985963" y="2819400"/>
          <a:ext cx="4246562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0398" name="Equation" r:id="rId3" imgW="1498600" imgH="228600" progId="Equation.3">
                  <p:embed/>
                </p:oleObj>
              </mc:Choice>
              <mc:Fallback>
                <p:oleObj name="Equation" r:id="rId3" imgW="1498600" imgH="228600" progId="Equation.3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985963" y="2819400"/>
                        <a:ext cx="4246562" cy="647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2010214" y="3810000"/>
          <a:ext cx="4238186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90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190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000000"/>
                          </a:solidFill>
                        </a:rPr>
                        <a:t>r</a:t>
                      </a:r>
                      <a:endParaRPr lang="en-US" sz="2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000000"/>
                          </a:solidFill>
                        </a:rPr>
                        <a:t>p(error)</a:t>
                      </a:r>
                      <a:endParaRPr lang="en-US" sz="2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000000"/>
                          </a:solidFill>
                        </a:rPr>
                        <a:t>0.4</a:t>
                      </a:r>
                      <a:endParaRPr lang="en-US" sz="2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000000"/>
                          </a:solidFill>
                        </a:rPr>
                        <a:t>0.35</a:t>
                      </a:r>
                      <a:endParaRPr lang="en-US" sz="2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000000"/>
                          </a:solidFill>
                        </a:rPr>
                        <a:t>0.3</a:t>
                      </a:r>
                      <a:endParaRPr lang="en-US" sz="2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000000"/>
                          </a:solidFill>
                        </a:rPr>
                        <a:t>0.22</a:t>
                      </a:r>
                      <a:endParaRPr lang="en-US" sz="2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000000"/>
                          </a:solidFill>
                        </a:rPr>
                        <a:t>0.2</a:t>
                      </a:r>
                      <a:endParaRPr lang="en-US" sz="2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000000"/>
                          </a:solidFill>
                        </a:rPr>
                        <a:t>0.10</a:t>
                      </a:r>
                      <a:endParaRPr lang="en-US" sz="2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000000"/>
                          </a:solidFill>
                        </a:rPr>
                        <a:t>0.1</a:t>
                      </a:r>
                      <a:endParaRPr lang="en-US" sz="2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000000"/>
                          </a:solidFill>
                        </a:rPr>
                        <a:t>0.028</a:t>
                      </a:r>
                      <a:endParaRPr lang="en-US" sz="2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000000"/>
                          </a:solidFill>
                        </a:rPr>
                        <a:t>0.05</a:t>
                      </a:r>
                      <a:endParaRPr lang="en-US" sz="2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000000"/>
                          </a:solidFill>
                        </a:rPr>
                        <a:t>0.0073</a:t>
                      </a:r>
                      <a:endParaRPr lang="en-US" sz="2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6934200" y="3000999"/>
            <a:ext cx="2028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6600"/>
                </a:solidFill>
              </a:rPr>
              <a:t>binomial distribution</a:t>
            </a:r>
            <a:endParaRPr lang="en-US" dirty="0">
              <a:solidFill>
                <a:srgbClr val="FF6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6505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Benefits of ensemble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371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5</a:t>
            </a:r>
            <a:r>
              <a:rPr lang="en-US" dirty="0" smtClean="0"/>
              <a:t> classifiers in general, for r = probability of mistake for individual classifier:</a:t>
            </a: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/>
          </p:nvPr>
        </p:nvGraphicFramePr>
        <p:xfrm>
          <a:off x="835025" y="2667000"/>
          <a:ext cx="6546850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1422" name="Equation" r:id="rId3" imgW="2311400" imgH="228600" progId="Equation.3">
                  <p:embed/>
                </p:oleObj>
              </mc:Choice>
              <mc:Fallback>
                <p:oleObj name="Equation" r:id="rId3" imgW="2311400" imgH="228600" progId="Equation.3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35025" y="2667000"/>
                        <a:ext cx="6546850" cy="647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7271936"/>
              </p:ext>
            </p:extLst>
          </p:nvPr>
        </p:nvGraphicFramePr>
        <p:xfrm>
          <a:off x="623798" y="3283485"/>
          <a:ext cx="7605801" cy="34567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352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352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352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170724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000000"/>
                          </a:solidFill>
                        </a:rPr>
                        <a:t>r</a:t>
                      </a:r>
                      <a:endParaRPr lang="en-US" sz="2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000000"/>
                          </a:solidFill>
                        </a:rPr>
                        <a:t>p(error)</a:t>
                      </a:r>
                      <a:br>
                        <a:rPr lang="en-US" sz="2400" dirty="0" smtClean="0">
                          <a:solidFill>
                            <a:srgbClr val="000000"/>
                          </a:solidFill>
                        </a:rPr>
                      </a:br>
                      <a:r>
                        <a:rPr lang="en-US" sz="2400" dirty="0" smtClean="0">
                          <a:solidFill>
                            <a:srgbClr val="000000"/>
                          </a:solidFill>
                        </a:rPr>
                        <a:t>3</a:t>
                      </a:r>
                      <a:r>
                        <a:rPr lang="en-US" sz="2400" baseline="0" dirty="0" smtClean="0">
                          <a:solidFill>
                            <a:srgbClr val="000000"/>
                          </a:solidFill>
                        </a:rPr>
                        <a:t> classifiers</a:t>
                      </a:r>
                      <a:endParaRPr lang="en-US" sz="2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>
                          <a:solidFill>
                            <a:srgbClr val="000000"/>
                          </a:solidFill>
                        </a:rPr>
                        <a:t>p(error)</a:t>
                      </a:r>
                      <a:br>
                        <a:rPr lang="en-US" sz="2400" dirty="0" smtClean="0">
                          <a:solidFill>
                            <a:srgbClr val="000000"/>
                          </a:solidFill>
                        </a:rPr>
                      </a:br>
                      <a:r>
                        <a:rPr lang="en-US" sz="2400" dirty="0" smtClean="0">
                          <a:solidFill>
                            <a:srgbClr val="000000"/>
                          </a:solidFill>
                        </a:rPr>
                        <a:t>5</a:t>
                      </a:r>
                      <a:r>
                        <a:rPr lang="en-US" sz="2400" baseline="0" dirty="0" smtClean="0">
                          <a:solidFill>
                            <a:srgbClr val="000000"/>
                          </a:solidFill>
                        </a:rPr>
                        <a:t> classifiers</a:t>
                      </a:r>
                      <a:endParaRPr lang="en-US" sz="2400" dirty="0" smtClean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027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000000"/>
                          </a:solidFill>
                        </a:rPr>
                        <a:t>0.4</a:t>
                      </a:r>
                      <a:endParaRPr lang="en-US" sz="2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000000"/>
                          </a:solidFill>
                        </a:rPr>
                        <a:t>0.35</a:t>
                      </a:r>
                      <a:endParaRPr lang="en-US" sz="2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000000"/>
                          </a:solidFill>
                        </a:rPr>
                        <a:t>0.32</a:t>
                      </a:r>
                      <a:endParaRPr lang="en-US" sz="2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027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000000"/>
                          </a:solidFill>
                        </a:rPr>
                        <a:t>0.3</a:t>
                      </a:r>
                      <a:endParaRPr lang="en-US" sz="2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000000"/>
                          </a:solidFill>
                        </a:rPr>
                        <a:t>0.22</a:t>
                      </a:r>
                      <a:endParaRPr lang="en-US" sz="2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000000"/>
                          </a:solidFill>
                        </a:rPr>
                        <a:t>0.16</a:t>
                      </a:r>
                      <a:endParaRPr lang="en-US" sz="2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027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000000"/>
                          </a:solidFill>
                        </a:rPr>
                        <a:t>0.2</a:t>
                      </a:r>
                      <a:endParaRPr lang="en-US" sz="2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000000"/>
                          </a:solidFill>
                        </a:rPr>
                        <a:t>0.10</a:t>
                      </a:r>
                      <a:endParaRPr lang="en-US" sz="2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000000"/>
                          </a:solidFill>
                        </a:rPr>
                        <a:t>0.06</a:t>
                      </a:r>
                      <a:endParaRPr lang="en-US" sz="2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027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000000"/>
                          </a:solidFill>
                        </a:rPr>
                        <a:t>0.1</a:t>
                      </a:r>
                      <a:endParaRPr lang="en-US" sz="2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000000"/>
                          </a:solidFill>
                        </a:rPr>
                        <a:t>0.028</a:t>
                      </a:r>
                      <a:endParaRPr lang="en-US" sz="2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000000"/>
                          </a:solidFill>
                        </a:rPr>
                        <a:t>0.0086</a:t>
                      </a:r>
                      <a:endParaRPr lang="en-US" sz="2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027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000000"/>
                          </a:solidFill>
                        </a:rPr>
                        <a:t>0.05</a:t>
                      </a:r>
                      <a:endParaRPr lang="en-US" sz="2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000000"/>
                          </a:solidFill>
                        </a:rPr>
                        <a:t>0.0073</a:t>
                      </a:r>
                      <a:endParaRPr lang="en-US" sz="2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000000"/>
                          </a:solidFill>
                        </a:rPr>
                        <a:t>0.0012</a:t>
                      </a:r>
                      <a:endParaRPr lang="en-US" sz="2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40708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Benefits of ensemble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371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m classifiers in general, for r = probability of mistake for individual classifier:</a:t>
            </a:r>
            <a:endParaRPr lang="en-US" dirty="0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1497013" y="3141663"/>
          <a:ext cx="5973762" cy="1401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2446" name="Equation" r:id="rId3" imgW="2108200" imgH="495300" progId="Equation.3">
                  <p:embed/>
                </p:oleObj>
              </mc:Choice>
              <mc:Fallback>
                <p:oleObj name="Equation" r:id="rId3" imgW="2108200" imgH="495300" progId="Equation.3">
                  <p:embed/>
                  <p:pic>
                    <p:nvPicPr>
                      <p:cNvPr id="7" name="Object 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497013" y="3141663"/>
                        <a:ext cx="5973762" cy="14017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2438400" y="5181600"/>
            <a:ext cx="4800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6600"/>
                </a:solidFill>
              </a:rPr>
              <a:t>(cumulative probability distribution for the binomial distribution)</a:t>
            </a:r>
            <a:endParaRPr lang="en-US" sz="2400" dirty="0">
              <a:solidFill>
                <a:srgbClr val="FF6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4420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Given enough classifiers…</a:t>
            </a:r>
            <a:endParaRPr lang="en-US" dirty="0"/>
          </a:p>
        </p:txBody>
      </p:sp>
      <p:graphicFrame>
        <p:nvGraphicFramePr>
          <p:cNvPr id="4" name="Chart 3"/>
          <p:cNvGraphicFramePr>
            <a:graphicFrameLocks/>
          </p:cNvGraphicFramePr>
          <p:nvPr>
            <p:extLst/>
          </p:nvPr>
        </p:nvGraphicFramePr>
        <p:xfrm>
          <a:off x="1143000" y="2286000"/>
          <a:ext cx="7197820" cy="4038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4057884" y="6324600"/>
            <a:ext cx="10693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r = 0.4</a:t>
            </a:r>
            <a:endParaRPr lang="en-US" sz="2400" dirty="0">
              <a:solidFill>
                <a:srgbClr val="0000FF"/>
              </a:solidFill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2546350" y="1503363"/>
          <a:ext cx="3670300" cy="862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3470" name="Equation" r:id="rId4" imgW="2108200" imgH="495300" progId="Equation.3">
                  <p:embed/>
                </p:oleObj>
              </mc:Choice>
              <mc:Fallback>
                <p:oleObj name="Equation" r:id="rId4" imgW="2108200" imgH="495300" progId="Equation.3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546350" y="1503363"/>
                        <a:ext cx="3670300" cy="8620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39525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Obtaining independent classifiers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990600" y="5892147"/>
            <a:ext cx="733185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FF0000"/>
                </a:solidFill>
              </a:rPr>
              <a:t>Where to we get</a:t>
            </a:r>
            <a:r>
              <a:rPr lang="en-US" sz="3200" i="1" dirty="0" smtClean="0">
                <a:solidFill>
                  <a:srgbClr val="FF0000"/>
                </a:solidFill>
              </a:rPr>
              <a:t> m </a:t>
            </a:r>
            <a:r>
              <a:rPr lang="en-US" sz="3200" dirty="0" smtClean="0">
                <a:solidFill>
                  <a:srgbClr val="FF0000"/>
                </a:solidFill>
              </a:rPr>
              <a:t>independent classifiers?</a:t>
            </a:r>
            <a:endParaRPr lang="en-US" sz="3200" dirty="0">
              <a:solidFill>
                <a:srgbClr val="FF0000"/>
              </a:solidFill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2286000" y="1600200"/>
            <a:ext cx="4086631" cy="3581400"/>
          </a:xfrm>
          <a:prstGeom prst="rect">
            <a:avLst/>
          </a:prstGeom>
          <a:solidFill>
            <a:srgbClr val="FF0000">
              <a:alpha val="26000"/>
            </a:srgb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163107" y="2781193"/>
            <a:ext cx="1476980" cy="1232785"/>
          </a:xfrm>
          <a:prstGeom prst="rect">
            <a:avLst/>
          </a:prstGeom>
          <a:solidFill>
            <a:srgbClr val="FFFF00"/>
          </a:solidFill>
          <a:ln w="38100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/>
          <p:cNvSpPr txBox="1"/>
          <p:nvPr/>
        </p:nvSpPr>
        <p:spPr>
          <a:xfrm>
            <a:off x="152400" y="2921658"/>
            <a:ext cx="148768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Training</a:t>
            </a:r>
          </a:p>
          <a:p>
            <a:pPr algn="ctr"/>
            <a:r>
              <a:rPr lang="en-US" sz="2800" dirty="0" smtClean="0"/>
              <a:t>Data</a:t>
            </a:r>
            <a:endParaRPr lang="en-US" sz="2800" dirty="0"/>
          </a:p>
        </p:txBody>
      </p:sp>
      <p:grpSp>
        <p:nvGrpSpPr>
          <p:cNvPr id="52" name="Group 37"/>
          <p:cNvGrpSpPr/>
          <p:nvPr/>
        </p:nvGrpSpPr>
        <p:grpSpPr>
          <a:xfrm>
            <a:off x="4992723" y="1752600"/>
            <a:ext cx="1317239" cy="551708"/>
            <a:chOff x="7391399" y="3505200"/>
            <a:chExt cx="1398808" cy="1371600"/>
          </a:xfrm>
          <a:effectLst/>
        </p:grpSpPr>
        <p:sp>
          <p:nvSpPr>
            <p:cNvPr id="53" name="Rounded Rectangle 52"/>
            <p:cNvSpPr/>
            <p:nvPr/>
          </p:nvSpPr>
          <p:spPr bwMode="auto">
            <a:xfrm>
              <a:off x="7391400" y="3505200"/>
              <a:ext cx="1371600" cy="13716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0" charset="0"/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7391399" y="3653754"/>
              <a:ext cx="1398808" cy="6547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model 1</a:t>
              </a:r>
              <a:endParaRPr lang="en-US" sz="2000" dirty="0"/>
            </a:p>
          </p:txBody>
        </p:sp>
      </p:grpSp>
      <p:sp>
        <p:nvSpPr>
          <p:cNvPr id="55" name="TextBox 54"/>
          <p:cNvSpPr txBox="1"/>
          <p:nvPr/>
        </p:nvSpPr>
        <p:spPr>
          <a:xfrm>
            <a:off x="2585958" y="1827998"/>
            <a:ext cx="1433631" cy="40011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FF6600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learning </a:t>
            </a:r>
            <a:r>
              <a:rPr lang="en-US" sz="2000" dirty="0" err="1" smtClean="0"/>
              <a:t>alg</a:t>
            </a:r>
            <a:endParaRPr lang="en-US" sz="2000" dirty="0"/>
          </a:p>
        </p:txBody>
      </p:sp>
      <p:sp>
        <p:nvSpPr>
          <p:cNvPr id="56" name="TextBox 55"/>
          <p:cNvSpPr txBox="1"/>
          <p:nvPr/>
        </p:nvSpPr>
        <p:spPr>
          <a:xfrm>
            <a:off x="2540255" y="2581138"/>
            <a:ext cx="1433631" cy="40011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FF6600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learning </a:t>
            </a:r>
            <a:r>
              <a:rPr lang="en-US" sz="2000" dirty="0" err="1" smtClean="0"/>
              <a:t>alg</a:t>
            </a:r>
            <a:endParaRPr lang="en-US" sz="2000" dirty="0"/>
          </a:p>
        </p:txBody>
      </p:sp>
      <p:sp>
        <p:nvSpPr>
          <p:cNvPr id="57" name="TextBox 56"/>
          <p:cNvSpPr txBox="1"/>
          <p:nvPr/>
        </p:nvSpPr>
        <p:spPr>
          <a:xfrm rot="5400000">
            <a:off x="4071987" y="3271070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…</a:t>
            </a:r>
            <a:endParaRPr lang="en-US" sz="3600" dirty="0"/>
          </a:p>
        </p:txBody>
      </p:sp>
      <p:cxnSp>
        <p:nvCxnSpPr>
          <p:cNvPr id="58" name="Straight Arrow Connector 57"/>
          <p:cNvCxnSpPr/>
          <p:nvPr/>
        </p:nvCxnSpPr>
        <p:spPr>
          <a:xfrm flipV="1">
            <a:off x="1640087" y="2170216"/>
            <a:ext cx="868431" cy="985185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 flipV="1">
            <a:off x="1640087" y="2781193"/>
            <a:ext cx="868431" cy="692648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>
            <a:off x="1640087" y="3875765"/>
            <a:ext cx="868431" cy="651236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stCxn id="55" idx="3"/>
            <a:endCxn id="53" idx="1"/>
          </p:cNvCxnSpPr>
          <p:nvPr/>
        </p:nvCxnSpPr>
        <p:spPr>
          <a:xfrm>
            <a:off x="4019589" y="2028053"/>
            <a:ext cx="973135" cy="401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2" name="Group 37"/>
          <p:cNvGrpSpPr/>
          <p:nvPr/>
        </p:nvGrpSpPr>
        <p:grpSpPr>
          <a:xfrm>
            <a:off x="4986460" y="2469601"/>
            <a:ext cx="1323502" cy="551708"/>
            <a:chOff x="7391399" y="3505200"/>
            <a:chExt cx="1398809" cy="1371600"/>
          </a:xfrm>
          <a:effectLst/>
        </p:grpSpPr>
        <p:sp>
          <p:nvSpPr>
            <p:cNvPr id="63" name="Rounded Rectangle 62"/>
            <p:cNvSpPr/>
            <p:nvPr/>
          </p:nvSpPr>
          <p:spPr bwMode="auto">
            <a:xfrm>
              <a:off x="7391400" y="3505200"/>
              <a:ext cx="1371600" cy="13716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0" charset="0"/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7391399" y="3653754"/>
              <a:ext cx="1398809" cy="9947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model 2</a:t>
              </a:r>
              <a:endParaRPr lang="en-US" sz="2000" dirty="0"/>
            </a:p>
          </p:txBody>
        </p:sp>
      </p:grpSp>
      <p:cxnSp>
        <p:nvCxnSpPr>
          <p:cNvPr id="65" name="Straight Arrow Connector 64"/>
          <p:cNvCxnSpPr/>
          <p:nvPr/>
        </p:nvCxnSpPr>
        <p:spPr>
          <a:xfrm>
            <a:off x="4225597" y="2799011"/>
            <a:ext cx="760863" cy="401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2593161" y="4226337"/>
            <a:ext cx="1433631" cy="40011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FF6600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learning </a:t>
            </a:r>
            <a:r>
              <a:rPr lang="en-US" sz="2000" dirty="0" err="1" smtClean="0"/>
              <a:t>alg</a:t>
            </a:r>
            <a:endParaRPr lang="en-US" sz="2000" dirty="0"/>
          </a:p>
        </p:txBody>
      </p:sp>
      <p:grpSp>
        <p:nvGrpSpPr>
          <p:cNvPr id="67" name="Group 66"/>
          <p:cNvGrpSpPr/>
          <p:nvPr/>
        </p:nvGrpSpPr>
        <p:grpSpPr>
          <a:xfrm>
            <a:off x="5039367" y="4114800"/>
            <a:ext cx="1333263" cy="551708"/>
            <a:chOff x="7391399" y="3505200"/>
            <a:chExt cx="1439251" cy="1371600"/>
          </a:xfrm>
          <a:effectLst/>
        </p:grpSpPr>
        <p:sp>
          <p:nvSpPr>
            <p:cNvPr id="68" name="Rounded Rectangle 67"/>
            <p:cNvSpPr/>
            <p:nvPr/>
          </p:nvSpPr>
          <p:spPr bwMode="auto">
            <a:xfrm>
              <a:off x="7391400" y="3505200"/>
              <a:ext cx="1371600" cy="13716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0" charset="0"/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7391399" y="3653754"/>
              <a:ext cx="1439251" cy="9947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model m</a:t>
              </a:r>
              <a:endParaRPr lang="en-US" sz="2000" dirty="0"/>
            </a:p>
          </p:txBody>
        </p:sp>
      </p:grpSp>
      <p:cxnSp>
        <p:nvCxnSpPr>
          <p:cNvPr id="70" name="Straight Arrow Connector 69"/>
          <p:cNvCxnSpPr/>
          <p:nvPr/>
        </p:nvCxnSpPr>
        <p:spPr>
          <a:xfrm>
            <a:off x="4278503" y="4444210"/>
            <a:ext cx="760863" cy="401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4214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Idea 1: different learning methods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6400799" y="1676400"/>
            <a:ext cx="17363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decision tree</a:t>
            </a:r>
            <a:endParaRPr lang="en-US" sz="2400" dirty="0">
              <a:solidFill>
                <a:srgbClr val="0000FF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400799" y="2281535"/>
            <a:ext cx="6915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k-</a:t>
            </a:r>
            <a:r>
              <a:rPr lang="en-US" sz="2400" dirty="0" err="1" smtClean="0">
                <a:solidFill>
                  <a:srgbClr val="0000FF"/>
                </a:solidFill>
              </a:rPr>
              <a:t>nn</a:t>
            </a:r>
            <a:endParaRPr lang="en-US" sz="2400" dirty="0">
              <a:solidFill>
                <a:srgbClr val="0000FF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400799" y="2819400"/>
            <a:ext cx="15214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perceptron</a:t>
            </a:r>
            <a:endParaRPr lang="en-US" sz="2400" dirty="0">
              <a:solidFill>
                <a:srgbClr val="0000FF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400799" y="3429000"/>
            <a:ext cx="16617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naïve </a:t>
            </a:r>
            <a:r>
              <a:rPr lang="en-US" sz="2400" dirty="0" err="1" smtClean="0">
                <a:solidFill>
                  <a:srgbClr val="0000FF"/>
                </a:solidFill>
              </a:rPr>
              <a:t>bayes</a:t>
            </a:r>
            <a:endParaRPr lang="en-US" sz="2400" dirty="0">
              <a:solidFill>
                <a:srgbClr val="0000FF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400800" y="4038600"/>
            <a:ext cx="2514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gradient descent variant 1</a:t>
            </a:r>
            <a:endParaRPr lang="en-US" sz="2400" dirty="0">
              <a:solidFill>
                <a:srgbClr val="0000FF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400799" y="4876800"/>
            <a:ext cx="2514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gradient descent variant 2</a:t>
            </a:r>
            <a:endParaRPr lang="en-US" sz="2400" dirty="0">
              <a:solidFill>
                <a:srgbClr val="0000FF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 rot="5400000">
            <a:off x="6821268" y="5862910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…</a:t>
            </a:r>
            <a:endParaRPr lang="en-US" sz="3600" dirty="0"/>
          </a:p>
        </p:txBody>
      </p:sp>
      <p:sp>
        <p:nvSpPr>
          <p:cNvPr id="33" name="TextBox 32"/>
          <p:cNvSpPr txBox="1"/>
          <p:nvPr/>
        </p:nvSpPr>
        <p:spPr>
          <a:xfrm>
            <a:off x="2573477" y="5803941"/>
            <a:ext cx="16879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Pros/cons?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163107" y="2781193"/>
            <a:ext cx="1476980" cy="1232785"/>
          </a:xfrm>
          <a:prstGeom prst="rect">
            <a:avLst/>
          </a:prstGeom>
          <a:solidFill>
            <a:srgbClr val="FFFF00"/>
          </a:solidFill>
          <a:ln w="38100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152400" y="2921658"/>
            <a:ext cx="148768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Training</a:t>
            </a:r>
          </a:p>
          <a:p>
            <a:pPr algn="ctr"/>
            <a:r>
              <a:rPr lang="en-US" sz="2800" dirty="0" smtClean="0"/>
              <a:t>Data</a:t>
            </a:r>
            <a:endParaRPr lang="en-US" sz="2800" dirty="0"/>
          </a:p>
        </p:txBody>
      </p:sp>
      <p:grpSp>
        <p:nvGrpSpPr>
          <p:cNvPr id="37" name="Group 37"/>
          <p:cNvGrpSpPr/>
          <p:nvPr/>
        </p:nvGrpSpPr>
        <p:grpSpPr>
          <a:xfrm>
            <a:off x="4992723" y="1752600"/>
            <a:ext cx="1255677" cy="551708"/>
            <a:chOff x="7391399" y="3505200"/>
            <a:chExt cx="1398808" cy="1371600"/>
          </a:xfrm>
          <a:effectLst/>
        </p:grpSpPr>
        <p:sp>
          <p:nvSpPr>
            <p:cNvPr id="38" name="Rounded Rectangle 37"/>
            <p:cNvSpPr/>
            <p:nvPr/>
          </p:nvSpPr>
          <p:spPr bwMode="auto">
            <a:xfrm>
              <a:off x="7391400" y="3505200"/>
              <a:ext cx="1371600" cy="13716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0" charset="0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7391399" y="3653754"/>
              <a:ext cx="1398808" cy="6547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model 1</a:t>
              </a:r>
              <a:endParaRPr lang="en-US" sz="2000" dirty="0"/>
            </a:p>
          </p:txBody>
        </p:sp>
      </p:grpSp>
      <p:sp>
        <p:nvSpPr>
          <p:cNvPr id="40" name="TextBox 39"/>
          <p:cNvSpPr txBox="1"/>
          <p:nvPr/>
        </p:nvSpPr>
        <p:spPr>
          <a:xfrm>
            <a:off x="2585958" y="1827998"/>
            <a:ext cx="1433631" cy="40011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FF6600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learning </a:t>
            </a:r>
            <a:r>
              <a:rPr lang="en-US" sz="2000" dirty="0" err="1" smtClean="0"/>
              <a:t>alg</a:t>
            </a:r>
            <a:endParaRPr lang="en-US" sz="2000" dirty="0"/>
          </a:p>
        </p:txBody>
      </p:sp>
      <p:sp>
        <p:nvSpPr>
          <p:cNvPr id="41" name="TextBox 40"/>
          <p:cNvSpPr txBox="1"/>
          <p:nvPr/>
        </p:nvSpPr>
        <p:spPr>
          <a:xfrm>
            <a:off x="2540255" y="2581138"/>
            <a:ext cx="1433631" cy="40011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FF6600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learning </a:t>
            </a:r>
            <a:r>
              <a:rPr lang="en-US" sz="2000" dirty="0" err="1" smtClean="0"/>
              <a:t>alg</a:t>
            </a:r>
            <a:endParaRPr lang="en-US" sz="2000" dirty="0"/>
          </a:p>
        </p:txBody>
      </p:sp>
      <p:sp>
        <p:nvSpPr>
          <p:cNvPr id="42" name="TextBox 41"/>
          <p:cNvSpPr txBox="1"/>
          <p:nvPr/>
        </p:nvSpPr>
        <p:spPr>
          <a:xfrm rot="5400000">
            <a:off x="4071987" y="3271070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…</a:t>
            </a:r>
            <a:endParaRPr lang="en-US" sz="3600" dirty="0"/>
          </a:p>
        </p:txBody>
      </p:sp>
      <p:cxnSp>
        <p:nvCxnSpPr>
          <p:cNvPr id="43" name="Straight Arrow Connector 42"/>
          <p:cNvCxnSpPr/>
          <p:nvPr/>
        </p:nvCxnSpPr>
        <p:spPr>
          <a:xfrm flipV="1">
            <a:off x="1640087" y="2170216"/>
            <a:ext cx="868431" cy="985185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V="1">
            <a:off x="1640087" y="2781193"/>
            <a:ext cx="868431" cy="692648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1640087" y="3875765"/>
            <a:ext cx="868431" cy="651236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40" idx="3"/>
            <a:endCxn id="38" idx="1"/>
          </p:cNvCxnSpPr>
          <p:nvPr/>
        </p:nvCxnSpPr>
        <p:spPr>
          <a:xfrm>
            <a:off x="4019589" y="2028053"/>
            <a:ext cx="973135" cy="401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7" name="Group 37"/>
          <p:cNvGrpSpPr/>
          <p:nvPr/>
        </p:nvGrpSpPr>
        <p:grpSpPr>
          <a:xfrm>
            <a:off x="4986460" y="2469601"/>
            <a:ext cx="1261940" cy="551708"/>
            <a:chOff x="7391399" y="3505200"/>
            <a:chExt cx="1398809" cy="1371600"/>
          </a:xfrm>
          <a:effectLst/>
        </p:grpSpPr>
        <p:sp>
          <p:nvSpPr>
            <p:cNvPr id="48" name="Rounded Rectangle 47"/>
            <p:cNvSpPr/>
            <p:nvPr/>
          </p:nvSpPr>
          <p:spPr bwMode="auto">
            <a:xfrm>
              <a:off x="7391400" y="3505200"/>
              <a:ext cx="1371600" cy="13716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0" charset="0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7391399" y="3653754"/>
              <a:ext cx="1398809" cy="9947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model 2</a:t>
              </a:r>
              <a:endParaRPr lang="en-US" sz="2000" dirty="0"/>
            </a:p>
          </p:txBody>
        </p:sp>
      </p:grpSp>
      <p:cxnSp>
        <p:nvCxnSpPr>
          <p:cNvPr id="50" name="Straight Arrow Connector 49"/>
          <p:cNvCxnSpPr/>
          <p:nvPr/>
        </p:nvCxnSpPr>
        <p:spPr>
          <a:xfrm>
            <a:off x="4225597" y="2799011"/>
            <a:ext cx="760863" cy="401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2593161" y="4226337"/>
            <a:ext cx="1433631" cy="40011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FF6600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learning </a:t>
            </a:r>
            <a:r>
              <a:rPr lang="en-US" sz="2000" dirty="0" err="1" smtClean="0"/>
              <a:t>alg</a:t>
            </a:r>
            <a:endParaRPr lang="en-US" sz="2000" dirty="0"/>
          </a:p>
        </p:txBody>
      </p:sp>
      <p:grpSp>
        <p:nvGrpSpPr>
          <p:cNvPr id="52" name="Group 51"/>
          <p:cNvGrpSpPr/>
          <p:nvPr/>
        </p:nvGrpSpPr>
        <p:grpSpPr>
          <a:xfrm>
            <a:off x="5039368" y="4114800"/>
            <a:ext cx="1209032" cy="551708"/>
            <a:chOff x="7391399" y="3505200"/>
            <a:chExt cx="1439251" cy="1371600"/>
          </a:xfrm>
          <a:effectLst/>
        </p:grpSpPr>
        <p:sp>
          <p:nvSpPr>
            <p:cNvPr id="53" name="Rounded Rectangle 52"/>
            <p:cNvSpPr/>
            <p:nvPr/>
          </p:nvSpPr>
          <p:spPr bwMode="auto">
            <a:xfrm>
              <a:off x="7391400" y="3505200"/>
              <a:ext cx="1371600" cy="13716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0" charset="0"/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7391399" y="3653754"/>
              <a:ext cx="1439251" cy="9947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model m</a:t>
              </a:r>
              <a:endParaRPr lang="en-US" sz="2000" dirty="0"/>
            </a:p>
          </p:txBody>
        </p:sp>
      </p:grpSp>
      <p:cxnSp>
        <p:nvCxnSpPr>
          <p:cNvPr id="55" name="Straight Arrow Connector 54"/>
          <p:cNvCxnSpPr/>
          <p:nvPr/>
        </p:nvCxnSpPr>
        <p:spPr>
          <a:xfrm>
            <a:off x="4278503" y="4444210"/>
            <a:ext cx="760863" cy="401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7147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Idea 1: different learning 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smtClean="0"/>
              <a:t>Pros:</a:t>
            </a:r>
          </a:p>
          <a:p>
            <a:pPr lvl="1"/>
            <a:r>
              <a:rPr lang="en-US" dirty="0" smtClean="0"/>
              <a:t>Lots of existing classifiers already</a:t>
            </a:r>
          </a:p>
          <a:p>
            <a:pPr lvl="1"/>
            <a:r>
              <a:rPr lang="en-US" dirty="0" smtClean="0"/>
              <a:t>Can work well for some problems</a:t>
            </a:r>
          </a:p>
          <a:p>
            <a:pPr marL="320040" lvl="1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Cons/concerns:</a:t>
            </a:r>
          </a:p>
          <a:p>
            <a:pPr lvl="1"/>
            <a:r>
              <a:rPr lang="en-US" dirty="0" smtClean="0"/>
              <a:t>Often, classifiers are not independent, that is, </a:t>
            </a:r>
            <a:r>
              <a:rPr lang="en-US" b="1" dirty="0" smtClean="0">
                <a:solidFill>
                  <a:srgbClr val="FF6600"/>
                </a:solidFill>
              </a:rPr>
              <a:t>they make the same mistakes!</a:t>
            </a:r>
          </a:p>
          <a:p>
            <a:pPr lvl="2"/>
            <a:r>
              <a:rPr lang="en-US" dirty="0" smtClean="0"/>
              <a:t>e.g. many of these classifiers are linear models</a:t>
            </a:r>
          </a:p>
          <a:p>
            <a:pPr lvl="2"/>
            <a:r>
              <a:rPr lang="en-US" dirty="0" smtClean="0"/>
              <a:t>voting won’t help us if they’re making the same mistakes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114071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Estimating revisited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981200" y="2362200"/>
            <a:ext cx="48720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What are each of these probabilities?</a:t>
            </a:r>
            <a:endParaRPr lang="en-US" sz="2400" dirty="0">
              <a:solidFill>
                <a:srgbClr val="FF0000"/>
              </a:solidFill>
            </a:endParaRPr>
          </a:p>
        </p:txBody>
      </p:sp>
      <p:graphicFrame>
        <p:nvGraphicFramePr>
          <p:cNvPr id="9" name="Content Placeholder 3"/>
          <p:cNvGraphicFramePr>
            <a:graphicFrameLocks noChangeAspect="1"/>
          </p:cNvGraphicFramePr>
          <p:nvPr>
            <p:extLst/>
          </p:nvPr>
        </p:nvGraphicFramePr>
        <p:xfrm>
          <a:off x="2246463" y="3645932"/>
          <a:ext cx="4089400" cy="1006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6382" name="Equation" r:id="rId3" imgW="1752600" imgH="431800" progId="Equation.3">
                  <p:embed/>
                </p:oleObj>
              </mc:Choice>
              <mc:Fallback>
                <p:oleObj name="Equation" r:id="rId3" imgW="1752600" imgH="431800" progId="Equation.3">
                  <p:embed/>
                  <p:pic>
                    <p:nvPicPr>
                      <p:cNvPr id="9" name="Content Placeholder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246463" y="3645932"/>
                        <a:ext cx="4089400" cy="1006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26867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Idea 2: split up training data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11153" y="1905000"/>
            <a:ext cx="1476980" cy="2827803"/>
          </a:xfrm>
          <a:prstGeom prst="rect">
            <a:avLst/>
          </a:prstGeom>
          <a:solidFill>
            <a:srgbClr val="FFFF00"/>
          </a:solidFill>
          <a:ln w="38100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0446" y="2827803"/>
            <a:ext cx="148768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Training</a:t>
            </a:r>
          </a:p>
          <a:p>
            <a:pPr algn="ctr"/>
            <a:r>
              <a:rPr lang="en-US" sz="2800" dirty="0" smtClean="0"/>
              <a:t>Data</a:t>
            </a:r>
            <a:endParaRPr lang="en-US" sz="2800" dirty="0"/>
          </a:p>
        </p:txBody>
      </p:sp>
      <p:grpSp>
        <p:nvGrpSpPr>
          <p:cNvPr id="6" name="Group 37"/>
          <p:cNvGrpSpPr/>
          <p:nvPr/>
        </p:nvGrpSpPr>
        <p:grpSpPr>
          <a:xfrm>
            <a:off x="6718716" y="1835017"/>
            <a:ext cx="1282284" cy="551708"/>
            <a:chOff x="7391399" y="3505200"/>
            <a:chExt cx="1398808" cy="1371600"/>
          </a:xfrm>
          <a:effectLst/>
        </p:grpSpPr>
        <p:sp>
          <p:nvSpPr>
            <p:cNvPr id="7" name="Rounded Rectangle 6"/>
            <p:cNvSpPr/>
            <p:nvPr/>
          </p:nvSpPr>
          <p:spPr bwMode="auto">
            <a:xfrm>
              <a:off x="7391400" y="3505200"/>
              <a:ext cx="1371600" cy="13716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0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391399" y="3653754"/>
              <a:ext cx="1398808" cy="6547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model 1</a:t>
              </a:r>
              <a:endParaRPr lang="en-US" sz="2000" dirty="0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4267200" y="1905000"/>
            <a:ext cx="1433631" cy="400110"/>
          </a:xfrm>
          <a:prstGeom prst="rect">
            <a:avLst/>
          </a:prstGeom>
          <a:solidFill>
            <a:srgbClr val="F1CCB5"/>
          </a:solidFill>
          <a:ln>
            <a:solidFill>
              <a:srgbClr val="FF6600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learning </a:t>
            </a:r>
            <a:r>
              <a:rPr lang="en-US" sz="2000" dirty="0" err="1" smtClean="0"/>
              <a:t>alg</a:t>
            </a:r>
            <a:endParaRPr lang="en-US" sz="2000" dirty="0"/>
          </a:p>
        </p:txBody>
      </p:sp>
      <p:sp>
        <p:nvSpPr>
          <p:cNvPr id="12" name="TextBox 11"/>
          <p:cNvSpPr txBox="1"/>
          <p:nvPr/>
        </p:nvSpPr>
        <p:spPr>
          <a:xfrm rot="5400000">
            <a:off x="6021561" y="3258979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…</a:t>
            </a:r>
            <a:endParaRPr lang="en-US" sz="3600" dirty="0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6021561" y="2158125"/>
            <a:ext cx="646331" cy="1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2743200" y="1905000"/>
            <a:ext cx="840019" cy="400110"/>
          </a:xfrm>
          <a:prstGeom prst="rect">
            <a:avLst/>
          </a:prstGeom>
          <a:solidFill>
            <a:srgbClr val="FFFF00"/>
          </a:solidFill>
          <a:ln>
            <a:solidFill>
              <a:srgbClr val="3366FF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part 1</a:t>
            </a:r>
            <a:endParaRPr lang="en-US" sz="2000" dirty="0"/>
          </a:p>
        </p:txBody>
      </p:sp>
      <p:sp>
        <p:nvSpPr>
          <p:cNvPr id="31" name="TextBox 30"/>
          <p:cNvSpPr txBox="1"/>
          <p:nvPr/>
        </p:nvSpPr>
        <p:spPr>
          <a:xfrm rot="5400000">
            <a:off x="3855728" y="3258979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…</a:t>
            </a:r>
            <a:endParaRPr lang="en-US" sz="3600" dirty="0"/>
          </a:p>
        </p:txBody>
      </p:sp>
      <p:cxnSp>
        <p:nvCxnSpPr>
          <p:cNvPr id="32" name="Straight Arrow Connector 31"/>
          <p:cNvCxnSpPr/>
          <p:nvPr/>
        </p:nvCxnSpPr>
        <p:spPr>
          <a:xfrm flipV="1">
            <a:off x="3663859" y="2158126"/>
            <a:ext cx="603341" cy="1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7" name="Group 37"/>
          <p:cNvGrpSpPr/>
          <p:nvPr/>
        </p:nvGrpSpPr>
        <p:grpSpPr>
          <a:xfrm>
            <a:off x="6718712" y="2438400"/>
            <a:ext cx="1257347" cy="551708"/>
            <a:chOff x="7391399" y="3505200"/>
            <a:chExt cx="1398809" cy="1371600"/>
          </a:xfrm>
          <a:effectLst/>
        </p:grpSpPr>
        <p:sp>
          <p:nvSpPr>
            <p:cNvPr id="38" name="Rounded Rectangle 37"/>
            <p:cNvSpPr/>
            <p:nvPr/>
          </p:nvSpPr>
          <p:spPr bwMode="auto">
            <a:xfrm>
              <a:off x="7391400" y="3505200"/>
              <a:ext cx="1371600" cy="13716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0" charset="0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7391399" y="3653754"/>
              <a:ext cx="1398809" cy="9947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model 2</a:t>
              </a:r>
              <a:endParaRPr lang="en-US" sz="2000" dirty="0"/>
            </a:p>
          </p:txBody>
        </p:sp>
      </p:grpSp>
      <p:sp>
        <p:nvSpPr>
          <p:cNvPr id="40" name="TextBox 39"/>
          <p:cNvSpPr txBox="1"/>
          <p:nvPr/>
        </p:nvSpPr>
        <p:spPr>
          <a:xfrm>
            <a:off x="4267200" y="2508383"/>
            <a:ext cx="1433631" cy="400110"/>
          </a:xfrm>
          <a:prstGeom prst="rect">
            <a:avLst/>
          </a:prstGeom>
          <a:solidFill>
            <a:srgbClr val="F1CCB5"/>
          </a:solidFill>
          <a:ln>
            <a:solidFill>
              <a:srgbClr val="FF6600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learning </a:t>
            </a:r>
            <a:r>
              <a:rPr lang="en-US" sz="2000" dirty="0" err="1" smtClean="0"/>
              <a:t>alg</a:t>
            </a:r>
            <a:endParaRPr lang="en-US" sz="2000" dirty="0"/>
          </a:p>
        </p:txBody>
      </p:sp>
      <p:cxnSp>
        <p:nvCxnSpPr>
          <p:cNvPr id="41" name="Straight Arrow Connector 40"/>
          <p:cNvCxnSpPr/>
          <p:nvPr/>
        </p:nvCxnSpPr>
        <p:spPr>
          <a:xfrm>
            <a:off x="6021561" y="2761508"/>
            <a:ext cx="646331" cy="1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2743200" y="2508383"/>
            <a:ext cx="840019" cy="400110"/>
          </a:xfrm>
          <a:prstGeom prst="rect">
            <a:avLst/>
          </a:prstGeom>
          <a:solidFill>
            <a:srgbClr val="FFFF00"/>
          </a:solidFill>
          <a:ln>
            <a:solidFill>
              <a:srgbClr val="3366FF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part 2</a:t>
            </a:r>
            <a:endParaRPr lang="en-US" sz="2000" dirty="0"/>
          </a:p>
        </p:txBody>
      </p:sp>
      <p:cxnSp>
        <p:nvCxnSpPr>
          <p:cNvPr id="43" name="Straight Arrow Connector 42"/>
          <p:cNvCxnSpPr/>
          <p:nvPr/>
        </p:nvCxnSpPr>
        <p:spPr>
          <a:xfrm flipV="1">
            <a:off x="3663859" y="2761509"/>
            <a:ext cx="603341" cy="1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4" name="Group 37"/>
          <p:cNvGrpSpPr/>
          <p:nvPr/>
        </p:nvGrpSpPr>
        <p:grpSpPr>
          <a:xfrm>
            <a:off x="6718713" y="4248892"/>
            <a:ext cx="1257345" cy="551708"/>
            <a:chOff x="7391399" y="3505200"/>
            <a:chExt cx="1439251" cy="1371600"/>
          </a:xfrm>
          <a:effectLst/>
        </p:grpSpPr>
        <p:sp>
          <p:nvSpPr>
            <p:cNvPr id="45" name="Rounded Rectangle 44"/>
            <p:cNvSpPr/>
            <p:nvPr/>
          </p:nvSpPr>
          <p:spPr bwMode="auto">
            <a:xfrm>
              <a:off x="7391400" y="3505200"/>
              <a:ext cx="1371600" cy="13716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0" charset="0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7391399" y="3653754"/>
              <a:ext cx="1439251" cy="9947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model m</a:t>
              </a:r>
              <a:endParaRPr lang="en-US" sz="2000" dirty="0"/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4267200" y="4318875"/>
            <a:ext cx="1433631" cy="400110"/>
          </a:xfrm>
          <a:prstGeom prst="rect">
            <a:avLst/>
          </a:prstGeom>
          <a:solidFill>
            <a:srgbClr val="F1CCB5"/>
          </a:solidFill>
          <a:ln>
            <a:solidFill>
              <a:srgbClr val="FF6600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learning </a:t>
            </a:r>
            <a:r>
              <a:rPr lang="en-US" sz="2000" dirty="0" err="1" smtClean="0"/>
              <a:t>alg</a:t>
            </a:r>
            <a:endParaRPr lang="en-US" sz="2000" dirty="0"/>
          </a:p>
        </p:txBody>
      </p:sp>
      <p:cxnSp>
        <p:nvCxnSpPr>
          <p:cNvPr id="48" name="Straight Arrow Connector 47"/>
          <p:cNvCxnSpPr/>
          <p:nvPr/>
        </p:nvCxnSpPr>
        <p:spPr>
          <a:xfrm>
            <a:off x="6021561" y="4572000"/>
            <a:ext cx="646331" cy="1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2743200" y="4318875"/>
            <a:ext cx="869574" cy="400110"/>
          </a:xfrm>
          <a:prstGeom prst="rect">
            <a:avLst/>
          </a:prstGeom>
          <a:solidFill>
            <a:srgbClr val="FFFF00"/>
          </a:solidFill>
          <a:ln>
            <a:solidFill>
              <a:srgbClr val="3366FF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part m</a:t>
            </a:r>
            <a:endParaRPr lang="en-US" sz="2000" dirty="0"/>
          </a:p>
        </p:txBody>
      </p:sp>
      <p:cxnSp>
        <p:nvCxnSpPr>
          <p:cNvPr id="50" name="Straight Arrow Connector 49"/>
          <p:cNvCxnSpPr/>
          <p:nvPr/>
        </p:nvCxnSpPr>
        <p:spPr>
          <a:xfrm flipV="1">
            <a:off x="3663859" y="4572001"/>
            <a:ext cx="603341" cy="1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529046" y="4953000"/>
            <a:ext cx="815775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Use the same learning algorithm, but train on different parts of the training data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301352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Idea </a:t>
            </a:r>
            <a:r>
              <a:rPr lang="en-US" dirty="0"/>
              <a:t>2</a:t>
            </a:r>
            <a:r>
              <a:rPr lang="en-US" dirty="0" smtClean="0"/>
              <a:t>: split up training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smtClean="0"/>
              <a:t>Pros:</a:t>
            </a:r>
          </a:p>
          <a:p>
            <a:pPr lvl="1"/>
            <a:r>
              <a:rPr lang="en-US" dirty="0" smtClean="0"/>
              <a:t>Learning from different data, so can’t </a:t>
            </a:r>
            <a:r>
              <a:rPr lang="en-US" dirty="0" err="1" smtClean="0"/>
              <a:t>overfit</a:t>
            </a:r>
            <a:r>
              <a:rPr lang="en-US" dirty="0"/>
              <a:t> </a:t>
            </a:r>
            <a:r>
              <a:rPr lang="en-US" dirty="0" smtClean="0"/>
              <a:t>to same examples</a:t>
            </a:r>
          </a:p>
          <a:p>
            <a:pPr lvl="1"/>
            <a:r>
              <a:rPr lang="en-US" dirty="0" smtClean="0"/>
              <a:t>Easy to implement</a:t>
            </a:r>
          </a:p>
          <a:p>
            <a:pPr lvl="1"/>
            <a:r>
              <a:rPr lang="en-US" dirty="0" smtClean="0"/>
              <a:t>fast</a:t>
            </a:r>
          </a:p>
          <a:p>
            <a:pPr marL="320040" lvl="1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Cons/concerns:</a:t>
            </a:r>
          </a:p>
          <a:p>
            <a:pPr lvl="1"/>
            <a:r>
              <a:rPr lang="en-US" dirty="0" smtClean="0"/>
              <a:t>Each classifier is only training on a small amount of data</a:t>
            </a:r>
          </a:p>
          <a:p>
            <a:pPr lvl="1"/>
            <a:r>
              <a:rPr lang="en-US" dirty="0" smtClean="0"/>
              <a:t>Not clear why this would do any better than training on full data and using good regularization</a:t>
            </a:r>
          </a:p>
        </p:txBody>
      </p:sp>
    </p:spTree>
    <p:extLst>
      <p:ext uri="{BB962C8B-B14F-4D97-AF65-F5344CB8AC3E}">
        <p14:creationId xmlns:p14="http://schemas.microsoft.com/office/powerpoint/2010/main" val="3015428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Idea 3: bagging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94093" y="3276600"/>
            <a:ext cx="1476980" cy="1806939"/>
          </a:xfrm>
          <a:prstGeom prst="rect">
            <a:avLst/>
          </a:prstGeom>
          <a:solidFill>
            <a:srgbClr val="FFFF00"/>
          </a:solidFill>
          <a:ln w="38100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83386" y="3719170"/>
            <a:ext cx="148768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Training</a:t>
            </a:r>
          </a:p>
          <a:p>
            <a:pPr algn="ctr"/>
            <a:r>
              <a:rPr lang="en-US" sz="2800" dirty="0" smtClean="0"/>
              <a:t>Data</a:t>
            </a:r>
            <a:endParaRPr lang="en-US" sz="2800" dirty="0"/>
          </a:p>
        </p:txBody>
      </p:sp>
      <p:grpSp>
        <p:nvGrpSpPr>
          <p:cNvPr id="6" name="Group 37"/>
          <p:cNvGrpSpPr/>
          <p:nvPr/>
        </p:nvGrpSpPr>
        <p:grpSpPr>
          <a:xfrm>
            <a:off x="7721064" y="2346556"/>
            <a:ext cx="1022235" cy="551708"/>
            <a:chOff x="7391399" y="3505200"/>
            <a:chExt cx="1398808" cy="1371600"/>
          </a:xfrm>
          <a:effectLst/>
        </p:grpSpPr>
        <p:sp>
          <p:nvSpPr>
            <p:cNvPr id="7" name="Rounded Rectangle 6"/>
            <p:cNvSpPr/>
            <p:nvPr/>
          </p:nvSpPr>
          <p:spPr bwMode="auto">
            <a:xfrm>
              <a:off x="7391400" y="3505200"/>
              <a:ext cx="1371600" cy="13716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0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391399" y="3653754"/>
              <a:ext cx="1398808" cy="6547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model 1</a:t>
              </a:r>
              <a:endParaRPr lang="en-US" sz="2000" dirty="0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5269548" y="2416539"/>
            <a:ext cx="1433631" cy="400110"/>
          </a:xfrm>
          <a:prstGeom prst="rect">
            <a:avLst/>
          </a:prstGeom>
          <a:solidFill>
            <a:srgbClr val="F1CCB5"/>
          </a:solidFill>
          <a:ln>
            <a:solidFill>
              <a:srgbClr val="FF6600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learning </a:t>
            </a:r>
            <a:r>
              <a:rPr lang="en-US" sz="2000" dirty="0" err="1" smtClean="0"/>
              <a:t>alg</a:t>
            </a:r>
            <a:endParaRPr lang="en-US" sz="2000" dirty="0"/>
          </a:p>
        </p:txBody>
      </p:sp>
      <p:sp>
        <p:nvSpPr>
          <p:cNvPr id="10" name="TextBox 9"/>
          <p:cNvSpPr txBox="1"/>
          <p:nvPr/>
        </p:nvSpPr>
        <p:spPr>
          <a:xfrm rot="5400000">
            <a:off x="5715000" y="3483429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…</a:t>
            </a:r>
            <a:endParaRPr lang="en-US" sz="3600" dirty="0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7023909" y="2669664"/>
            <a:ext cx="646331" cy="1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 rot="5400000">
            <a:off x="2565400" y="3886200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…</a:t>
            </a:r>
            <a:endParaRPr lang="en-US" sz="3600" dirty="0"/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4666207" y="2669665"/>
            <a:ext cx="603341" cy="1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2" name="Group 37"/>
          <p:cNvGrpSpPr/>
          <p:nvPr/>
        </p:nvGrpSpPr>
        <p:grpSpPr>
          <a:xfrm>
            <a:off x="7721062" y="4760431"/>
            <a:ext cx="1051790" cy="551708"/>
            <a:chOff x="7391399" y="3505200"/>
            <a:chExt cx="1439251" cy="1371600"/>
          </a:xfrm>
          <a:effectLst/>
        </p:grpSpPr>
        <p:sp>
          <p:nvSpPr>
            <p:cNvPr id="23" name="Rounded Rectangle 22"/>
            <p:cNvSpPr/>
            <p:nvPr/>
          </p:nvSpPr>
          <p:spPr bwMode="auto">
            <a:xfrm>
              <a:off x="7391400" y="3505200"/>
              <a:ext cx="1371600" cy="13716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0" charset="0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7391399" y="3653754"/>
              <a:ext cx="1439251" cy="9947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model m</a:t>
              </a:r>
              <a:endParaRPr lang="en-US" sz="2000" dirty="0"/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5269548" y="4830414"/>
            <a:ext cx="1433631" cy="400110"/>
          </a:xfrm>
          <a:prstGeom prst="rect">
            <a:avLst/>
          </a:prstGeom>
          <a:solidFill>
            <a:srgbClr val="F1CCB5"/>
          </a:solidFill>
          <a:ln>
            <a:solidFill>
              <a:srgbClr val="FF6600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learning </a:t>
            </a:r>
            <a:r>
              <a:rPr lang="en-US" sz="2000" dirty="0" err="1" smtClean="0"/>
              <a:t>alg</a:t>
            </a:r>
            <a:endParaRPr lang="en-US" sz="2000" dirty="0"/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7023909" y="5083539"/>
            <a:ext cx="646331" cy="1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4666207" y="5083540"/>
            <a:ext cx="603341" cy="1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1771073" y="2898264"/>
            <a:ext cx="819727" cy="820906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1771073" y="4830414"/>
            <a:ext cx="819727" cy="488956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Rectangle 37"/>
          <p:cNvSpPr/>
          <p:nvPr/>
        </p:nvSpPr>
        <p:spPr>
          <a:xfrm>
            <a:off x="2743200" y="1752599"/>
            <a:ext cx="1476980" cy="1828801"/>
          </a:xfrm>
          <a:prstGeom prst="rect">
            <a:avLst/>
          </a:prstGeom>
          <a:solidFill>
            <a:srgbClr val="FFFF00"/>
          </a:solidFill>
          <a:ln w="38100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2732493" y="2167049"/>
            <a:ext cx="148768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Training</a:t>
            </a:r>
          </a:p>
          <a:p>
            <a:pPr algn="ctr"/>
            <a:r>
              <a:rPr lang="en-US" sz="2800" dirty="0" smtClean="0"/>
              <a:t>Data 1</a:t>
            </a:r>
            <a:endParaRPr lang="en-US" sz="2800" dirty="0"/>
          </a:p>
        </p:txBody>
      </p:sp>
      <p:sp>
        <p:nvSpPr>
          <p:cNvPr id="41" name="Rectangle 40"/>
          <p:cNvSpPr/>
          <p:nvPr/>
        </p:nvSpPr>
        <p:spPr>
          <a:xfrm>
            <a:off x="2790220" y="4820185"/>
            <a:ext cx="1476980" cy="1733016"/>
          </a:xfrm>
          <a:prstGeom prst="rect">
            <a:avLst/>
          </a:prstGeom>
          <a:solidFill>
            <a:srgbClr val="FFFF00"/>
          </a:solidFill>
          <a:ln w="38100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>
            <a:off x="2779513" y="5181600"/>
            <a:ext cx="148768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Training</a:t>
            </a:r>
          </a:p>
          <a:p>
            <a:pPr algn="ctr"/>
            <a:r>
              <a:rPr lang="en-US" sz="2800" dirty="0" smtClean="0"/>
              <a:t>Data m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585640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generating distribution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0336" y="5655086"/>
            <a:ext cx="428780" cy="42037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4876" y="5696769"/>
            <a:ext cx="375843" cy="37869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707995" y="1620518"/>
            <a:ext cx="18255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Training data</a:t>
            </a:r>
            <a:endParaRPr 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6181491" y="1620518"/>
            <a:ext cx="10593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Test set</a:t>
            </a:r>
            <a:endParaRPr lang="en-US" sz="24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3862" y="5788790"/>
            <a:ext cx="418573" cy="24621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4252" y="5788790"/>
            <a:ext cx="431361" cy="24621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8482" y="5408867"/>
            <a:ext cx="431361" cy="246219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6975" y="5365965"/>
            <a:ext cx="418573" cy="246219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6975" y="4983628"/>
            <a:ext cx="418573" cy="246219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0192" y="4627063"/>
            <a:ext cx="418573" cy="246219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0336" y="5155778"/>
            <a:ext cx="428780" cy="420373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2774157" y="6229689"/>
            <a:ext cx="36157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data generating distribution</a:t>
            </a:r>
            <a:endParaRPr lang="en-US" sz="2400" dirty="0"/>
          </a:p>
        </p:txBody>
      </p:sp>
      <p:sp>
        <p:nvSpPr>
          <p:cNvPr id="24" name="Oval 23"/>
          <p:cNvSpPr/>
          <p:nvPr/>
        </p:nvSpPr>
        <p:spPr>
          <a:xfrm>
            <a:off x="1684417" y="4491788"/>
            <a:ext cx="5347368" cy="1753755"/>
          </a:xfrm>
          <a:prstGeom prst="ellipse">
            <a:avLst/>
          </a:prstGeom>
          <a:noFill/>
          <a:ln w="38100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1411" y="3091655"/>
            <a:ext cx="418573" cy="246219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2487" y="2333042"/>
            <a:ext cx="418573" cy="246219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2631" y="2333042"/>
            <a:ext cx="428780" cy="420373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62995" y="2712965"/>
            <a:ext cx="431361" cy="246219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1270" y="2844592"/>
            <a:ext cx="431361" cy="246219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9033" y="2959184"/>
            <a:ext cx="375843" cy="37869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7093" y="3280087"/>
            <a:ext cx="418573" cy="246219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6742" y="3033868"/>
            <a:ext cx="418573" cy="246219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5946" y="3033868"/>
            <a:ext cx="428780" cy="420373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9984" y="2309092"/>
            <a:ext cx="431361" cy="246219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7672" y="3658777"/>
            <a:ext cx="431361" cy="246219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5073" y="3526306"/>
            <a:ext cx="375843" cy="378690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6856" y="2657004"/>
            <a:ext cx="418573" cy="246219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6715" y="2409941"/>
            <a:ext cx="431361" cy="246219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478" y="2524533"/>
            <a:ext cx="375843" cy="378690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2538" y="2845436"/>
            <a:ext cx="418573" cy="246219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0321" y="2104160"/>
            <a:ext cx="428780" cy="420373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93117" y="3224126"/>
            <a:ext cx="431361" cy="246219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0518" y="3091655"/>
            <a:ext cx="375843" cy="378690"/>
          </a:xfrm>
          <a:prstGeom prst="rect">
            <a:avLst/>
          </a:prstGeom>
        </p:spPr>
      </p:pic>
      <p:cxnSp>
        <p:nvCxnSpPr>
          <p:cNvPr id="46" name="Straight Arrow Connector 45"/>
          <p:cNvCxnSpPr/>
          <p:nvPr/>
        </p:nvCxnSpPr>
        <p:spPr>
          <a:xfrm flipV="1">
            <a:off x="5792538" y="3658777"/>
            <a:ext cx="597363" cy="1100381"/>
          </a:xfrm>
          <a:prstGeom prst="straightConnector1">
            <a:avLst/>
          </a:prstGeom>
          <a:ln w="57150" cmpd="sng">
            <a:solidFill>
              <a:srgbClr val="008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H="1" flipV="1">
            <a:off x="2774158" y="3904997"/>
            <a:ext cx="476758" cy="854161"/>
          </a:xfrm>
          <a:prstGeom prst="straightConnector1">
            <a:avLst/>
          </a:prstGeom>
          <a:ln w="57150" cmpd="sng">
            <a:solidFill>
              <a:srgbClr val="008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9663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Ideal situation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3719" y="5821732"/>
            <a:ext cx="428780" cy="42037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8259" y="5863415"/>
            <a:ext cx="375843" cy="37869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26053" y="1620518"/>
            <a:ext cx="20803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Training data 1</a:t>
            </a:r>
            <a:endParaRPr lang="en-US" sz="24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7245" y="5955436"/>
            <a:ext cx="418573" cy="24621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47635" y="5955436"/>
            <a:ext cx="431361" cy="24621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01865" y="5575513"/>
            <a:ext cx="431361" cy="246219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0358" y="5532611"/>
            <a:ext cx="418573" cy="246219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0358" y="5150274"/>
            <a:ext cx="418573" cy="246219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3575" y="4793709"/>
            <a:ext cx="418573" cy="246219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3719" y="5322424"/>
            <a:ext cx="428780" cy="420373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2537540" y="6396335"/>
            <a:ext cx="36157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data generating distribution</a:t>
            </a:r>
            <a:endParaRPr lang="en-US" sz="2400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9469" y="3091655"/>
            <a:ext cx="418573" cy="246219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0545" y="2333042"/>
            <a:ext cx="418573" cy="246219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0689" y="2333042"/>
            <a:ext cx="428780" cy="420373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81053" y="2712965"/>
            <a:ext cx="431361" cy="246219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9328" y="2844592"/>
            <a:ext cx="431361" cy="246219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7091" y="2959184"/>
            <a:ext cx="375843" cy="37869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5151" y="3280087"/>
            <a:ext cx="418573" cy="246219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" y="3033868"/>
            <a:ext cx="418573" cy="246219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4004" y="3033868"/>
            <a:ext cx="428780" cy="420373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28042" y="2309092"/>
            <a:ext cx="431361" cy="246219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5730" y="3658777"/>
            <a:ext cx="431361" cy="246219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3131" y="3526306"/>
            <a:ext cx="375843" cy="378690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3736480" y="1676400"/>
            <a:ext cx="20803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Training data 2</a:t>
            </a:r>
            <a:endParaRPr lang="en-US" sz="2400" dirty="0"/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3575" y="2364974"/>
            <a:ext cx="418573" cy="246219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00972" y="3295398"/>
            <a:ext cx="418573" cy="246219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91480" y="2768847"/>
            <a:ext cx="431361" cy="246219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59755" y="2900474"/>
            <a:ext cx="431361" cy="246219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33800" y="2550954"/>
            <a:ext cx="418573" cy="246219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9168" y="3069900"/>
            <a:ext cx="428780" cy="420373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8469" y="2364974"/>
            <a:ext cx="431361" cy="246219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16157" y="3714659"/>
            <a:ext cx="431361" cy="246219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0951" y="3146693"/>
            <a:ext cx="375843" cy="37869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428040" y="2535132"/>
            <a:ext cx="109128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…</a:t>
            </a:r>
            <a:endParaRPr lang="en-US" sz="3200" dirty="0"/>
          </a:p>
        </p:txBody>
      </p:sp>
      <p:pic>
        <p:nvPicPr>
          <p:cNvPr id="51" name="Picture 5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67101" y="3570907"/>
            <a:ext cx="418573" cy="246219"/>
          </a:xfrm>
          <a:prstGeom prst="rect">
            <a:avLst/>
          </a:prstGeom>
        </p:spPr>
      </p:pic>
      <p:sp>
        <p:nvSpPr>
          <p:cNvPr id="9" name="Up Arrow 8"/>
          <p:cNvSpPr/>
          <p:nvPr/>
        </p:nvSpPr>
        <p:spPr>
          <a:xfrm>
            <a:off x="3383719" y="4111427"/>
            <a:ext cx="1644500" cy="682282"/>
          </a:xfrm>
          <a:prstGeom prst="upArrow">
            <a:avLst/>
          </a:prstGeom>
          <a:solidFill>
            <a:srgbClr val="0080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152400" y="4800600"/>
            <a:ext cx="8763000" cy="7620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2316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bagging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30359" y="4897962"/>
            <a:ext cx="18255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6600"/>
                </a:solidFill>
              </a:rPr>
              <a:t>Training data</a:t>
            </a:r>
            <a:endParaRPr lang="en-US" sz="2400" dirty="0">
              <a:solidFill>
                <a:srgbClr val="FF66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6785" y="5787100"/>
            <a:ext cx="418573" cy="2462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7861" y="5028487"/>
            <a:ext cx="418573" cy="24621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8005" y="5028487"/>
            <a:ext cx="428780" cy="42037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38369" y="5408410"/>
            <a:ext cx="431361" cy="24621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6644" y="5540037"/>
            <a:ext cx="431361" cy="24621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94407" y="5654629"/>
            <a:ext cx="375843" cy="37869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2467" y="5975532"/>
            <a:ext cx="418573" cy="24621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2116" y="5729313"/>
            <a:ext cx="418573" cy="24621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1320" y="5729313"/>
            <a:ext cx="428780" cy="42037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85358" y="5004537"/>
            <a:ext cx="431361" cy="24621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63046" y="6354222"/>
            <a:ext cx="431361" cy="24621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50447" y="6221751"/>
            <a:ext cx="375843" cy="378690"/>
          </a:xfrm>
          <a:prstGeom prst="rect">
            <a:avLst/>
          </a:prstGeom>
        </p:spPr>
      </p:pic>
      <p:sp>
        <p:nvSpPr>
          <p:cNvPr id="29" name="Up Arrow 28"/>
          <p:cNvSpPr/>
          <p:nvPr/>
        </p:nvSpPr>
        <p:spPr>
          <a:xfrm>
            <a:off x="3383719" y="4114800"/>
            <a:ext cx="1644500" cy="682282"/>
          </a:xfrm>
          <a:prstGeom prst="upArrow">
            <a:avLst/>
          </a:prstGeom>
          <a:solidFill>
            <a:srgbClr val="0080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/>
          <p:cNvCxnSpPr/>
          <p:nvPr/>
        </p:nvCxnSpPr>
        <p:spPr>
          <a:xfrm flipV="1">
            <a:off x="152400" y="4800600"/>
            <a:ext cx="8763000" cy="7620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55031" y="1676400"/>
            <a:ext cx="23171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“Training” data 1</a:t>
            </a:r>
            <a:endParaRPr lang="en-US" sz="2400" dirty="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2126" y="2364974"/>
            <a:ext cx="418573" cy="246219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523" y="3295398"/>
            <a:ext cx="418573" cy="246219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0031" y="2768847"/>
            <a:ext cx="431361" cy="246219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306" y="2900474"/>
            <a:ext cx="431361" cy="246219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351" y="2550954"/>
            <a:ext cx="418573" cy="246219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7719" y="3069900"/>
            <a:ext cx="428780" cy="420373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7020" y="2364974"/>
            <a:ext cx="431361" cy="246219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708" y="3714659"/>
            <a:ext cx="431361" cy="246219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79502" y="3146693"/>
            <a:ext cx="375843" cy="378690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6934200" y="2606325"/>
            <a:ext cx="109128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…</a:t>
            </a:r>
            <a:endParaRPr lang="en-US" sz="3200" dirty="0"/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5652" y="3570907"/>
            <a:ext cx="418573" cy="246219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3162467" y="1676400"/>
            <a:ext cx="23171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“Training” data 2</a:t>
            </a:r>
            <a:endParaRPr lang="en-US" sz="2400" dirty="0"/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8932" y="3309437"/>
            <a:ext cx="418573" cy="246219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6959" y="3295398"/>
            <a:ext cx="418573" cy="246219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9787" y="2550954"/>
            <a:ext cx="418573" cy="246219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5155" y="3069900"/>
            <a:ext cx="428780" cy="420373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64456" y="2364974"/>
            <a:ext cx="431361" cy="246219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42144" y="3714659"/>
            <a:ext cx="431361" cy="246219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45360" y="2797173"/>
            <a:ext cx="375843" cy="378690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3088" y="3570907"/>
            <a:ext cx="418573" cy="246219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7020" y="2340767"/>
            <a:ext cx="428780" cy="420373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9646" y="2823681"/>
            <a:ext cx="418573" cy="24621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943600" y="5200472"/>
            <a:ext cx="3657600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Use training data as a proxy for the data generating distribution</a:t>
            </a:r>
            <a:endParaRPr lang="en-US" sz="2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1427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sampling with replacements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30359" y="4897962"/>
            <a:ext cx="18255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6600"/>
                </a:solidFill>
              </a:rPr>
              <a:t>Training data</a:t>
            </a:r>
            <a:endParaRPr lang="en-US" sz="2400" dirty="0">
              <a:solidFill>
                <a:srgbClr val="FF66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6785" y="5787100"/>
            <a:ext cx="418573" cy="2462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7861" y="5028487"/>
            <a:ext cx="418573" cy="24621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8005" y="5028487"/>
            <a:ext cx="428780" cy="42037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8369" y="5408410"/>
            <a:ext cx="431361" cy="24621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6644" y="5540037"/>
            <a:ext cx="431361" cy="24621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94407" y="5654629"/>
            <a:ext cx="375843" cy="37869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2467" y="5975532"/>
            <a:ext cx="418573" cy="24621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2116" y="5729313"/>
            <a:ext cx="418573" cy="24621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1320" y="5729313"/>
            <a:ext cx="428780" cy="42037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5358" y="5004537"/>
            <a:ext cx="431361" cy="24621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3046" y="6354222"/>
            <a:ext cx="431361" cy="24621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50447" y="6221751"/>
            <a:ext cx="375843" cy="378690"/>
          </a:xfrm>
          <a:prstGeom prst="rect">
            <a:avLst/>
          </a:prstGeom>
        </p:spPr>
      </p:pic>
      <p:cxnSp>
        <p:nvCxnSpPr>
          <p:cNvPr id="17" name="Straight Connector 16"/>
          <p:cNvCxnSpPr/>
          <p:nvPr/>
        </p:nvCxnSpPr>
        <p:spPr>
          <a:xfrm flipV="1">
            <a:off x="152400" y="4800600"/>
            <a:ext cx="8763000" cy="7620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55031" y="1676400"/>
            <a:ext cx="23171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“Training” data 1</a:t>
            </a:r>
            <a:endParaRPr lang="en-US" sz="2400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2126" y="2364974"/>
            <a:ext cx="418573" cy="246219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523" y="3295398"/>
            <a:ext cx="418573" cy="246219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0031" y="2768847"/>
            <a:ext cx="431361" cy="246219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306" y="2900474"/>
            <a:ext cx="431361" cy="246219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51" y="2550954"/>
            <a:ext cx="418573" cy="246219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7719" y="3069900"/>
            <a:ext cx="428780" cy="420373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7020" y="2364974"/>
            <a:ext cx="431361" cy="246219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708" y="3714659"/>
            <a:ext cx="431361" cy="246219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79502" y="3146693"/>
            <a:ext cx="375843" cy="37869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652" y="3570907"/>
            <a:ext cx="418573" cy="246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937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sampling with replacements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30359" y="4897962"/>
            <a:ext cx="18255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6600"/>
                </a:solidFill>
              </a:rPr>
              <a:t>Training data</a:t>
            </a:r>
            <a:endParaRPr lang="en-US" sz="2400" dirty="0">
              <a:solidFill>
                <a:srgbClr val="FF66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6785" y="5787100"/>
            <a:ext cx="418573" cy="2462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7861" y="5028487"/>
            <a:ext cx="418573" cy="24621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8005" y="5028487"/>
            <a:ext cx="428780" cy="42037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8369" y="5408410"/>
            <a:ext cx="431361" cy="24621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6644" y="5540037"/>
            <a:ext cx="431361" cy="24621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94407" y="5654629"/>
            <a:ext cx="375843" cy="37869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2467" y="5975532"/>
            <a:ext cx="418573" cy="24621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2116" y="5729313"/>
            <a:ext cx="418573" cy="24621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1320" y="5729313"/>
            <a:ext cx="428780" cy="42037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5358" y="5004537"/>
            <a:ext cx="431361" cy="24621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3046" y="6354222"/>
            <a:ext cx="431361" cy="24621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50447" y="6221751"/>
            <a:ext cx="375843" cy="378690"/>
          </a:xfrm>
          <a:prstGeom prst="rect">
            <a:avLst/>
          </a:prstGeom>
        </p:spPr>
      </p:pic>
      <p:cxnSp>
        <p:nvCxnSpPr>
          <p:cNvPr id="17" name="Straight Connector 16"/>
          <p:cNvCxnSpPr/>
          <p:nvPr/>
        </p:nvCxnSpPr>
        <p:spPr>
          <a:xfrm flipV="1">
            <a:off x="152400" y="4800600"/>
            <a:ext cx="8763000" cy="7620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55031" y="1676400"/>
            <a:ext cx="23171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“Training” data 1</a:t>
            </a:r>
            <a:endParaRPr lang="en-US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3657600" y="2667000"/>
            <a:ext cx="49062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pick a random example from the real training data</a:t>
            </a:r>
            <a:endParaRPr lang="en-US" sz="2800" dirty="0"/>
          </a:p>
        </p:txBody>
      </p:sp>
      <p:sp>
        <p:nvSpPr>
          <p:cNvPr id="29" name="Oval 28"/>
          <p:cNvSpPr/>
          <p:nvPr/>
        </p:nvSpPr>
        <p:spPr>
          <a:xfrm>
            <a:off x="2446157" y="5486400"/>
            <a:ext cx="652680" cy="567122"/>
          </a:xfrm>
          <a:prstGeom prst="ellipse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792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sampling with replacements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30359" y="4897962"/>
            <a:ext cx="18255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6600"/>
                </a:solidFill>
              </a:rPr>
              <a:t>Training data</a:t>
            </a:r>
            <a:endParaRPr lang="en-US" sz="2400" dirty="0">
              <a:solidFill>
                <a:srgbClr val="FF66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6785" y="5787100"/>
            <a:ext cx="418573" cy="2462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7861" y="5028487"/>
            <a:ext cx="418573" cy="24621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8005" y="5028487"/>
            <a:ext cx="428780" cy="42037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8369" y="5408410"/>
            <a:ext cx="431361" cy="24621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6644" y="5540037"/>
            <a:ext cx="431361" cy="24621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94407" y="5654629"/>
            <a:ext cx="375843" cy="37869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2467" y="5975532"/>
            <a:ext cx="418573" cy="24621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2116" y="5729313"/>
            <a:ext cx="418573" cy="24621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1320" y="5729313"/>
            <a:ext cx="428780" cy="42037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5358" y="5004537"/>
            <a:ext cx="431361" cy="24621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3046" y="6354222"/>
            <a:ext cx="431361" cy="24621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50447" y="6221751"/>
            <a:ext cx="375843" cy="378690"/>
          </a:xfrm>
          <a:prstGeom prst="rect">
            <a:avLst/>
          </a:prstGeom>
        </p:spPr>
      </p:pic>
      <p:cxnSp>
        <p:nvCxnSpPr>
          <p:cNvPr id="17" name="Straight Connector 16"/>
          <p:cNvCxnSpPr/>
          <p:nvPr/>
        </p:nvCxnSpPr>
        <p:spPr>
          <a:xfrm flipV="1">
            <a:off x="152400" y="4800600"/>
            <a:ext cx="8763000" cy="7620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55031" y="1676400"/>
            <a:ext cx="23171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“Training” data 1</a:t>
            </a:r>
            <a:endParaRPr lang="en-US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3657600" y="2667000"/>
            <a:ext cx="4906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add it to the new “training” data</a:t>
            </a:r>
            <a:endParaRPr lang="en-US" sz="2800" dirty="0"/>
          </a:p>
        </p:txBody>
      </p:sp>
      <p:sp>
        <p:nvSpPr>
          <p:cNvPr id="29" name="Oval 28"/>
          <p:cNvSpPr/>
          <p:nvPr/>
        </p:nvSpPr>
        <p:spPr>
          <a:xfrm>
            <a:off x="33120" y="2362200"/>
            <a:ext cx="652680" cy="567122"/>
          </a:xfrm>
          <a:prstGeom prst="ellipse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51" y="2550954"/>
            <a:ext cx="418573" cy="246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378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sampling with replacements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30359" y="4897962"/>
            <a:ext cx="18255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6600"/>
                </a:solidFill>
              </a:rPr>
              <a:t>Training data</a:t>
            </a:r>
            <a:endParaRPr lang="en-US" sz="2400" dirty="0">
              <a:solidFill>
                <a:srgbClr val="FF66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6785" y="5787100"/>
            <a:ext cx="418573" cy="2462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7861" y="5028487"/>
            <a:ext cx="418573" cy="24621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8005" y="5028487"/>
            <a:ext cx="428780" cy="42037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8369" y="5408410"/>
            <a:ext cx="431361" cy="24621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6644" y="5540037"/>
            <a:ext cx="431361" cy="24621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94407" y="5654629"/>
            <a:ext cx="375843" cy="37869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2467" y="5975532"/>
            <a:ext cx="418573" cy="24621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2116" y="5729313"/>
            <a:ext cx="418573" cy="24621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1320" y="5729313"/>
            <a:ext cx="428780" cy="42037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5358" y="5004537"/>
            <a:ext cx="431361" cy="24621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3046" y="6354222"/>
            <a:ext cx="431361" cy="24621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50447" y="6221751"/>
            <a:ext cx="375843" cy="378690"/>
          </a:xfrm>
          <a:prstGeom prst="rect">
            <a:avLst/>
          </a:prstGeom>
        </p:spPr>
      </p:pic>
      <p:cxnSp>
        <p:nvCxnSpPr>
          <p:cNvPr id="17" name="Straight Connector 16"/>
          <p:cNvCxnSpPr/>
          <p:nvPr/>
        </p:nvCxnSpPr>
        <p:spPr>
          <a:xfrm flipV="1">
            <a:off x="152400" y="4800600"/>
            <a:ext cx="8763000" cy="7620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55031" y="1676400"/>
            <a:ext cx="23171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“Training” data 1</a:t>
            </a:r>
            <a:endParaRPr lang="en-US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3657600" y="2667000"/>
            <a:ext cx="49062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put it back (i.e. leave it) in the original training data</a:t>
            </a:r>
            <a:endParaRPr lang="en-US" sz="2800" dirty="0"/>
          </a:p>
        </p:txBody>
      </p:sp>
      <p:sp>
        <p:nvSpPr>
          <p:cNvPr id="29" name="Oval 28"/>
          <p:cNvSpPr/>
          <p:nvPr/>
        </p:nvSpPr>
        <p:spPr>
          <a:xfrm>
            <a:off x="2472192" y="5503539"/>
            <a:ext cx="652680" cy="567122"/>
          </a:xfrm>
          <a:prstGeom prst="ellipse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51" y="2550954"/>
            <a:ext cx="418573" cy="246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340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Priors</a:t>
            </a:r>
            <a:endParaRPr lang="en-US" dirty="0"/>
          </a:p>
        </p:txBody>
      </p:sp>
      <p:graphicFrame>
        <p:nvGraphicFramePr>
          <p:cNvPr id="5" name="Content Placeholder 3"/>
          <p:cNvGraphicFramePr>
            <a:graphicFrameLocks noChangeAspect="1"/>
          </p:cNvGraphicFramePr>
          <p:nvPr>
            <p:extLst/>
          </p:nvPr>
        </p:nvGraphicFramePr>
        <p:xfrm>
          <a:off x="2246463" y="3645932"/>
          <a:ext cx="4089400" cy="1006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7406" name="Equation" r:id="rId3" imgW="1752600" imgH="431800" progId="Equation.3">
                  <p:embed/>
                </p:oleObj>
              </mc:Choice>
              <mc:Fallback>
                <p:oleObj name="Equation" r:id="rId3" imgW="1752600" imgH="431800" progId="Equation.3">
                  <p:embed/>
                  <p:pic>
                    <p:nvPicPr>
                      <p:cNvPr id="5" name="Content Placeholder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246463" y="3645932"/>
                        <a:ext cx="4089400" cy="1006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407899" y="1846335"/>
            <a:ext cx="2895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likelihood of the data under the model</a:t>
            </a:r>
            <a:endParaRPr lang="en-US" sz="2000" dirty="0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3084299" y="2643664"/>
            <a:ext cx="1600200" cy="849868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000562" y="1846335"/>
            <a:ext cx="38779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probability of different parameters,</a:t>
            </a:r>
          </a:p>
          <a:p>
            <a:r>
              <a:rPr lang="en-US" sz="2000" dirty="0" smtClean="0"/>
              <a:t>call the </a:t>
            </a:r>
            <a:r>
              <a:rPr lang="en-US" sz="2000" dirty="0" smtClean="0">
                <a:solidFill>
                  <a:srgbClr val="FF6600"/>
                </a:solidFill>
              </a:rPr>
              <a:t>prior</a:t>
            </a:r>
            <a:endParaRPr lang="en-US" sz="2000" dirty="0">
              <a:solidFill>
                <a:srgbClr val="FF6600"/>
              </a:solidFill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6056099" y="2489776"/>
            <a:ext cx="762000" cy="1156156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467760" y="5819745"/>
            <a:ext cx="39998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probability of seeing the data (regardless of model)</a:t>
            </a:r>
            <a:endParaRPr lang="en-US" sz="2000" dirty="0"/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4684499" y="4652407"/>
            <a:ext cx="419100" cy="1167338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9127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sampling with replacements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30359" y="4897962"/>
            <a:ext cx="18255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6600"/>
                </a:solidFill>
              </a:rPr>
              <a:t>Training data</a:t>
            </a:r>
            <a:endParaRPr lang="en-US" sz="2400" dirty="0">
              <a:solidFill>
                <a:srgbClr val="FF66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6785" y="5787100"/>
            <a:ext cx="418573" cy="2462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7861" y="5028487"/>
            <a:ext cx="418573" cy="24621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8005" y="5028487"/>
            <a:ext cx="428780" cy="42037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8369" y="5408410"/>
            <a:ext cx="431361" cy="24621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6644" y="5540037"/>
            <a:ext cx="431361" cy="24621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94407" y="5654629"/>
            <a:ext cx="375843" cy="37869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2467" y="5975532"/>
            <a:ext cx="418573" cy="24621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2116" y="5729313"/>
            <a:ext cx="418573" cy="24621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1320" y="5729313"/>
            <a:ext cx="428780" cy="42037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5358" y="5004537"/>
            <a:ext cx="431361" cy="24621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3046" y="6354222"/>
            <a:ext cx="431361" cy="24621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50447" y="6221751"/>
            <a:ext cx="375843" cy="378690"/>
          </a:xfrm>
          <a:prstGeom prst="rect">
            <a:avLst/>
          </a:prstGeom>
        </p:spPr>
      </p:pic>
      <p:cxnSp>
        <p:nvCxnSpPr>
          <p:cNvPr id="17" name="Straight Connector 16"/>
          <p:cNvCxnSpPr/>
          <p:nvPr/>
        </p:nvCxnSpPr>
        <p:spPr>
          <a:xfrm flipV="1">
            <a:off x="152400" y="4800600"/>
            <a:ext cx="8763000" cy="7620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55031" y="1676400"/>
            <a:ext cx="23171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“Training” data 1</a:t>
            </a:r>
            <a:endParaRPr lang="en-US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3657600" y="2667000"/>
            <a:ext cx="4906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pick another random example</a:t>
            </a:r>
            <a:endParaRPr lang="en-US" sz="2800" dirty="0"/>
          </a:p>
        </p:txBody>
      </p:sp>
      <p:sp>
        <p:nvSpPr>
          <p:cNvPr id="29" name="Oval 28"/>
          <p:cNvSpPr/>
          <p:nvPr/>
        </p:nvSpPr>
        <p:spPr>
          <a:xfrm>
            <a:off x="3974224" y="6149686"/>
            <a:ext cx="652680" cy="567122"/>
          </a:xfrm>
          <a:prstGeom prst="ellipse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51" y="2550954"/>
            <a:ext cx="418573" cy="246219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79502" y="3146693"/>
            <a:ext cx="375843" cy="378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157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sampling with replacements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30359" y="4897962"/>
            <a:ext cx="18255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6600"/>
                </a:solidFill>
              </a:rPr>
              <a:t>Training data</a:t>
            </a:r>
            <a:endParaRPr lang="en-US" sz="2400" dirty="0">
              <a:solidFill>
                <a:srgbClr val="FF66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6785" y="5787100"/>
            <a:ext cx="418573" cy="2462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7861" y="5028487"/>
            <a:ext cx="418573" cy="24621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8005" y="5028487"/>
            <a:ext cx="428780" cy="42037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8369" y="5408410"/>
            <a:ext cx="431361" cy="24621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6644" y="5540037"/>
            <a:ext cx="431361" cy="24621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94407" y="5654629"/>
            <a:ext cx="375843" cy="37869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2467" y="5975532"/>
            <a:ext cx="418573" cy="24621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2116" y="5729313"/>
            <a:ext cx="418573" cy="24621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1320" y="5729313"/>
            <a:ext cx="428780" cy="42037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5358" y="5004537"/>
            <a:ext cx="431361" cy="24621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3046" y="6354222"/>
            <a:ext cx="431361" cy="24621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50447" y="6221751"/>
            <a:ext cx="375843" cy="378690"/>
          </a:xfrm>
          <a:prstGeom prst="rect">
            <a:avLst/>
          </a:prstGeom>
        </p:spPr>
      </p:pic>
      <p:cxnSp>
        <p:nvCxnSpPr>
          <p:cNvPr id="17" name="Straight Connector 16"/>
          <p:cNvCxnSpPr/>
          <p:nvPr/>
        </p:nvCxnSpPr>
        <p:spPr>
          <a:xfrm flipV="1">
            <a:off x="152400" y="4800600"/>
            <a:ext cx="8763000" cy="7620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55031" y="1676400"/>
            <a:ext cx="23171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“Training” data 1</a:t>
            </a:r>
            <a:endParaRPr lang="en-US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3657600" y="2667000"/>
            <a:ext cx="4906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pick another random example</a:t>
            </a:r>
            <a:endParaRPr lang="en-US" sz="2800" dirty="0"/>
          </a:p>
        </p:txBody>
      </p:sp>
      <p:sp>
        <p:nvSpPr>
          <p:cNvPr id="29" name="Oval 28"/>
          <p:cNvSpPr/>
          <p:nvPr/>
        </p:nvSpPr>
        <p:spPr>
          <a:xfrm>
            <a:off x="4526290" y="4863124"/>
            <a:ext cx="652680" cy="567122"/>
          </a:xfrm>
          <a:prstGeom prst="ellipse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51" y="2550954"/>
            <a:ext cx="418573" cy="246219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79502" y="3146693"/>
            <a:ext cx="375843" cy="37869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7020" y="2364974"/>
            <a:ext cx="431361" cy="246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938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sampling with replacements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30359" y="4897962"/>
            <a:ext cx="18255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6600"/>
                </a:solidFill>
              </a:rPr>
              <a:t>Training data</a:t>
            </a:r>
            <a:endParaRPr lang="en-US" sz="2400" dirty="0">
              <a:solidFill>
                <a:srgbClr val="FF66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6785" y="5787100"/>
            <a:ext cx="418573" cy="2462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7861" y="5028487"/>
            <a:ext cx="418573" cy="24621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8005" y="5028487"/>
            <a:ext cx="428780" cy="42037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8369" y="5408410"/>
            <a:ext cx="431361" cy="24621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6644" y="5540037"/>
            <a:ext cx="431361" cy="24621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94407" y="5654629"/>
            <a:ext cx="375843" cy="37869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2467" y="5975532"/>
            <a:ext cx="418573" cy="24621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2116" y="5729313"/>
            <a:ext cx="418573" cy="24621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1320" y="5729313"/>
            <a:ext cx="428780" cy="42037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5358" y="5004537"/>
            <a:ext cx="431361" cy="24621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3046" y="6354222"/>
            <a:ext cx="431361" cy="24621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50447" y="6221751"/>
            <a:ext cx="375843" cy="378690"/>
          </a:xfrm>
          <a:prstGeom prst="rect">
            <a:avLst/>
          </a:prstGeom>
        </p:spPr>
      </p:pic>
      <p:cxnSp>
        <p:nvCxnSpPr>
          <p:cNvPr id="17" name="Straight Connector 16"/>
          <p:cNvCxnSpPr/>
          <p:nvPr/>
        </p:nvCxnSpPr>
        <p:spPr>
          <a:xfrm flipV="1">
            <a:off x="152400" y="4800600"/>
            <a:ext cx="8763000" cy="7620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55031" y="1676400"/>
            <a:ext cx="23171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“Training” data 1</a:t>
            </a:r>
            <a:endParaRPr lang="en-US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3657600" y="2667000"/>
            <a:ext cx="49062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keep going until you’ve created a new “training” data set </a:t>
            </a:r>
            <a:endParaRPr lang="en-US" sz="2800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2126" y="2364974"/>
            <a:ext cx="418573" cy="246219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523" y="3295398"/>
            <a:ext cx="418573" cy="246219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0031" y="2768847"/>
            <a:ext cx="431361" cy="246219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306" y="2900474"/>
            <a:ext cx="431361" cy="246219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51" y="2550954"/>
            <a:ext cx="418573" cy="246219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7719" y="3069900"/>
            <a:ext cx="428780" cy="420373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7020" y="2364974"/>
            <a:ext cx="431361" cy="246219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708" y="3714659"/>
            <a:ext cx="431361" cy="246219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79502" y="3146693"/>
            <a:ext cx="375843" cy="37869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652" y="3570907"/>
            <a:ext cx="418573" cy="246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19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bagging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create m “new” training data sets by sampling with replacement from the original training data set (called </a:t>
            </a:r>
            <a:r>
              <a:rPr lang="en-US" i="1" dirty="0" smtClean="0"/>
              <a:t>m</a:t>
            </a:r>
            <a:r>
              <a:rPr lang="en-US" dirty="0" smtClean="0"/>
              <a:t> “</a:t>
            </a:r>
            <a:r>
              <a:rPr lang="en-US" dirty="0" smtClean="0">
                <a:solidFill>
                  <a:srgbClr val="FF6600"/>
                </a:solidFill>
              </a:rPr>
              <a:t>bootstrap</a:t>
            </a:r>
            <a:r>
              <a:rPr lang="en-US" dirty="0" smtClean="0"/>
              <a:t>” samples)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train a classifier on each of these data sets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to classify, take the majority vote from the </a:t>
            </a:r>
            <a:r>
              <a:rPr lang="en-US" i="1" dirty="0" smtClean="0"/>
              <a:t>m</a:t>
            </a:r>
            <a:r>
              <a:rPr lang="en-US" dirty="0" smtClean="0"/>
              <a:t> classifiers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2269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bagging concerns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 rot="5400000">
            <a:off x="2565400" y="3886200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…</a:t>
            </a:r>
            <a:endParaRPr lang="en-US" sz="3600" dirty="0"/>
          </a:p>
        </p:txBody>
      </p:sp>
      <p:sp>
        <p:nvSpPr>
          <p:cNvPr id="5" name="Rectangle 4"/>
          <p:cNvSpPr/>
          <p:nvPr/>
        </p:nvSpPr>
        <p:spPr>
          <a:xfrm>
            <a:off x="2743200" y="1752599"/>
            <a:ext cx="1476980" cy="1828801"/>
          </a:xfrm>
          <a:prstGeom prst="rect">
            <a:avLst/>
          </a:prstGeom>
          <a:solidFill>
            <a:srgbClr val="FFFF00"/>
          </a:solidFill>
          <a:ln w="38100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732493" y="2167049"/>
            <a:ext cx="148768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Training</a:t>
            </a:r>
          </a:p>
          <a:p>
            <a:pPr algn="ctr"/>
            <a:r>
              <a:rPr lang="en-US" sz="2800" dirty="0" smtClean="0"/>
              <a:t>Data 1</a:t>
            </a:r>
            <a:endParaRPr lang="en-US" sz="2800" dirty="0"/>
          </a:p>
        </p:txBody>
      </p:sp>
      <p:sp>
        <p:nvSpPr>
          <p:cNvPr id="7" name="Rectangle 6"/>
          <p:cNvSpPr/>
          <p:nvPr/>
        </p:nvSpPr>
        <p:spPr>
          <a:xfrm>
            <a:off x="2790220" y="4820185"/>
            <a:ext cx="1476980" cy="1733016"/>
          </a:xfrm>
          <a:prstGeom prst="rect">
            <a:avLst/>
          </a:prstGeom>
          <a:solidFill>
            <a:srgbClr val="FFFF00"/>
          </a:solidFill>
          <a:ln w="38100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779513" y="5181600"/>
            <a:ext cx="148768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Training</a:t>
            </a:r>
          </a:p>
          <a:p>
            <a:pPr algn="ctr"/>
            <a:r>
              <a:rPr lang="en-US" sz="2800" dirty="0" smtClean="0"/>
              <a:t>Data m</a:t>
            </a:r>
            <a:endParaRPr lang="en-US" sz="2800" dirty="0"/>
          </a:p>
        </p:txBody>
      </p:sp>
      <p:sp>
        <p:nvSpPr>
          <p:cNvPr id="9" name="Rectangle 8"/>
          <p:cNvSpPr/>
          <p:nvPr/>
        </p:nvSpPr>
        <p:spPr>
          <a:xfrm>
            <a:off x="294093" y="3276600"/>
            <a:ext cx="1476980" cy="1806939"/>
          </a:xfrm>
          <a:prstGeom prst="rect">
            <a:avLst/>
          </a:prstGeom>
          <a:solidFill>
            <a:srgbClr val="FFFF00"/>
          </a:solidFill>
          <a:ln w="38100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83386" y="3719170"/>
            <a:ext cx="148768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Training</a:t>
            </a:r>
          </a:p>
          <a:p>
            <a:pPr algn="ctr"/>
            <a:r>
              <a:rPr lang="en-US" sz="2800" dirty="0" smtClean="0"/>
              <a:t>Data</a:t>
            </a:r>
            <a:endParaRPr lang="en-US" sz="2800" dirty="0"/>
          </a:p>
        </p:txBody>
      </p:sp>
      <p:sp>
        <p:nvSpPr>
          <p:cNvPr id="11" name="TextBox 10"/>
          <p:cNvSpPr txBox="1"/>
          <p:nvPr/>
        </p:nvSpPr>
        <p:spPr>
          <a:xfrm>
            <a:off x="5105400" y="3409146"/>
            <a:ext cx="390071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Won’t these all be basically the same?</a:t>
            </a:r>
          </a:p>
        </p:txBody>
      </p:sp>
    </p:spTree>
    <p:extLst>
      <p:ext uri="{BB962C8B-B14F-4D97-AF65-F5344CB8AC3E}">
        <p14:creationId xmlns:p14="http://schemas.microsoft.com/office/powerpoint/2010/main" val="739769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bagging concerns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30359" y="4897962"/>
            <a:ext cx="18255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6600"/>
                </a:solidFill>
              </a:rPr>
              <a:t>Training data</a:t>
            </a:r>
            <a:endParaRPr lang="en-US" sz="2400" dirty="0">
              <a:solidFill>
                <a:srgbClr val="FF6600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6785" y="5787100"/>
            <a:ext cx="418573" cy="24621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7861" y="5028487"/>
            <a:ext cx="418573" cy="24621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8005" y="5028487"/>
            <a:ext cx="428780" cy="42037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8369" y="5408410"/>
            <a:ext cx="431361" cy="24621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6644" y="5540037"/>
            <a:ext cx="431361" cy="24621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94407" y="5654629"/>
            <a:ext cx="375843" cy="37869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2467" y="5975532"/>
            <a:ext cx="418573" cy="24621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2116" y="5729313"/>
            <a:ext cx="418573" cy="24621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1320" y="5729313"/>
            <a:ext cx="428780" cy="42037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5358" y="5004537"/>
            <a:ext cx="431361" cy="24621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3046" y="6354222"/>
            <a:ext cx="431361" cy="246219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50447" y="6221751"/>
            <a:ext cx="375843" cy="378690"/>
          </a:xfrm>
          <a:prstGeom prst="rect">
            <a:avLst/>
          </a:prstGeom>
        </p:spPr>
      </p:pic>
      <p:cxnSp>
        <p:nvCxnSpPr>
          <p:cNvPr id="20" name="Straight Connector 19"/>
          <p:cNvCxnSpPr/>
          <p:nvPr/>
        </p:nvCxnSpPr>
        <p:spPr>
          <a:xfrm flipV="1">
            <a:off x="152400" y="4800600"/>
            <a:ext cx="8763000" cy="7620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Oval 20"/>
          <p:cNvSpPr/>
          <p:nvPr/>
        </p:nvSpPr>
        <p:spPr>
          <a:xfrm>
            <a:off x="2446157" y="5486400"/>
            <a:ext cx="652680" cy="567122"/>
          </a:xfrm>
          <a:prstGeom prst="ellipse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1127665" y="2286000"/>
            <a:ext cx="728413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For a data set of size n, what is the probability that a given example will </a:t>
            </a:r>
            <a:r>
              <a:rPr lang="en-US" sz="2800" b="1" dirty="0" smtClean="0">
                <a:solidFill>
                  <a:srgbClr val="FF0000"/>
                </a:solidFill>
              </a:rPr>
              <a:t>NOT</a:t>
            </a:r>
            <a:r>
              <a:rPr lang="en-US" sz="2800" dirty="0" smtClean="0">
                <a:solidFill>
                  <a:srgbClr val="FF0000"/>
                </a:solidFill>
              </a:rPr>
              <a:t> be select in a “new” training set sampled from the original?</a:t>
            </a:r>
            <a:endParaRPr 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3539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bagging concerns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30359" y="4897962"/>
            <a:ext cx="18255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6600"/>
                </a:solidFill>
              </a:rPr>
              <a:t>Training data</a:t>
            </a:r>
            <a:endParaRPr lang="en-US" sz="2400" dirty="0">
              <a:solidFill>
                <a:srgbClr val="FF6600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6785" y="5787100"/>
            <a:ext cx="418573" cy="24621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7861" y="5028487"/>
            <a:ext cx="418573" cy="24621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8005" y="5028487"/>
            <a:ext cx="428780" cy="42037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38369" y="5408410"/>
            <a:ext cx="431361" cy="24621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6644" y="5540037"/>
            <a:ext cx="431361" cy="24621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94407" y="5654629"/>
            <a:ext cx="375843" cy="37869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2467" y="5975532"/>
            <a:ext cx="418573" cy="24621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2116" y="5729313"/>
            <a:ext cx="418573" cy="24621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1320" y="5729313"/>
            <a:ext cx="428780" cy="42037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85358" y="5004537"/>
            <a:ext cx="431361" cy="24621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63046" y="6354222"/>
            <a:ext cx="431361" cy="246219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50447" y="6221751"/>
            <a:ext cx="375843" cy="378690"/>
          </a:xfrm>
          <a:prstGeom prst="rect">
            <a:avLst/>
          </a:prstGeom>
        </p:spPr>
      </p:pic>
      <p:cxnSp>
        <p:nvCxnSpPr>
          <p:cNvPr id="20" name="Straight Connector 19"/>
          <p:cNvCxnSpPr/>
          <p:nvPr/>
        </p:nvCxnSpPr>
        <p:spPr>
          <a:xfrm flipV="1">
            <a:off x="152400" y="4800600"/>
            <a:ext cx="8763000" cy="7620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Oval 20"/>
          <p:cNvSpPr/>
          <p:nvPr/>
        </p:nvSpPr>
        <p:spPr>
          <a:xfrm>
            <a:off x="2446157" y="5486400"/>
            <a:ext cx="652680" cy="567122"/>
          </a:xfrm>
          <a:prstGeom prst="ellipse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1057900" y="1905000"/>
            <a:ext cx="77081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What is the probability it isn’t chosen the first time?</a:t>
            </a:r>
            <a:endParaRPr lang="en-US" sz="2800" dirty="0">
              <a:solidFill>
                <a:srgbClr val="FF0000"/>
              </a:solidFill>
            </a:endParaRP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/>
          </p:nvPr>
        </p:nvGraphicFramePr>
        <p:xfrm>
          <a:off x="3581400" y="2984500"/>
          <a:ext cx="1600200" cy="622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4494" name="Equation" r:id="rId7" imgW="457200" imgH="177800" progId="Equation.3">
                  <p:embed/>
                </p:oleObj>
              </mc:Choice>
              <mc:Fallback>
                <p:oleObj name="Equation" r:id="rId7" imgW="457200" imgH="177800" progId="Equation.3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581400" y="2984500"/>
                        <a:ext cx="1600200" cy="622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64764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bagging concerns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30359" y="4897962"/>
            <a:ext cx="18255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6600"/>
                </a:solidFill>
              </a:rPr>
              <a:t>Training data</a:t>
            </a:r>
            <a:endParaRPr lang="en-US" sz="2400" dirty="0">
              <a:solidFill>
                <a:srgbClr val="FF6600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6785" y="5787100"/>
            <a:ext cx="418573" cy="24621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7861" y="5028487"/>
            <a:ext cx="418573" cy="24621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8005" y="5028487"/>
            <a:ext cx="428780" cy="42037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38369" y="5408410"/>
            <a:ext cx="431361" cy="24621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6644" y="5540037"/>
            <a:ext cx="431361" cy="24621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94407" y="5654629"/>
            <a:ext cx="375843" cy="37869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2467" y="5975532"/>
            <a:ext cx="418573" cy="24621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2116" y="5729313"/>
            <a:ext cx="418573" cy="24621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1320" y="5729313"/>
            <a:ext cx="428780" cy="42037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85358" y="5004537"/>
            <a:ext cx="431361" cy="24621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63046" y="6354222"/>
            <a:ext cx="431361" cy="246219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50447" y="6221751"/>
            <a:ext cx="375843" cy="378690"/>
          </a:xfrm>
          <a:prstGeom prst="rect">
            <a:avLst/>
          </a:prstGeom>
        </p:spPr>
      </p:pic>
      <p:cxnSp>
        <p:nvCxnSpPr>
          <p:cNvPr id="20" name="Straight Connector 19"/>
          <p:cNvCxnSpPr/>
          <p:nvPr/>
        </p:nvCxnSpPr>
        <p:spPr>
          <a:xfrm flipV="1">
            <a:off x="152400" y="4800600"/>
            <a:ext cx="8763000" cy="7620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Oval 20"/>
          <p:cNvSpPr/>
          <p:nvPr/>
        </p:nvSpPr>
        <p:spPr>
          <a:xfrm>
            <a:off x="2446157" y="5486400"/>
            <a:ext cx="652680" cy="567122"/>
          </a:xfrm>
          <a:prstGeom prst="ellipse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696304" y="1783546"/>
            <a:ext cx="74570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What is the probability it isn’t chosen the </a:t>
            </a:r>
            <a:r>
              <a:rPr lang="en-US" sz="2800" b="1" i="1" dirty="0" smtClean="0">
                <a:solidFill>
                  <a:srgbClr val="FF0000"/>
                </a:solidFill>
              </a:rPr>
              <a:t>any</a:t>
            </a:r>
            <a:r>
              <a:rPr lang="en-US" sz="2800" dirty="0" smtClean="0">
                <a:solidFill>
                  <a:srgbClr val="FF0000"/>
                </a:solidFill>
              </a:rPr>
              <a:t> of the n times?</a:t>
            </a:r>
            <a:endParaRPr lang="en-US" sz="2800" dirty="0">
              <a:solidFill>
                <a:srgbClr val="FF0000"/>
              </a:solidFill>
            </a:endParaRP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/>
          </p:nvPr>
        </p:nvGraphicFramePr>
        <p:xfrm>
          <a:off x="2980689" y="2895146"/>
          <a:ext cx="2133600" cy="800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5518" name="Equation" r:id="rId7" imgW="609600" imgH="228600" progId="Equation.3">
                  <p:embed/>
                </p:oleObj>
              </mc:Choice>
              <mc:Fallback>
                <p:oleObj name="Equation" r:id="rId7" imgW="609600" imgH="228600" progId="Equation.3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980689" y="2895146"/>
                        <a:ext cx="2133600" cy="800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030549" y="3810000"/>
            <a:ext cx="4876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0000FF"/>
                </a:solidFill>
              </a:rPr>
              <a:t>Each draw is independent and has the same probability</a:t>
            </a:r>
            <a:endParaRPr lang="en-US" sz="28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9703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probability of overlap</a:t>
            </a:r>
            <a:endParaRPr lang="en-US" dirty="0"/>
          </a:p>
        </p:txBody>
      </p:sp>
      <p:graphicFrame>
        <p:nvGraphicFramePr>
          <p:cNvPr id="4" name="Chart 3"/>
          <p:cNvGraphicFramePr>
            <a:graphicFrameLocks/>
          </p:cNvGraphicFramePr>
          <p:nvPr>
            <p:extLst/>
          </p:nvPr>
        </p:nvGraphicFramePr>
        <p:xfrm>
          <a:off x="1219200" y="2514600"/>
          <a:ext cx="6400800" cy="36677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752600" y="6182380"/>
            <a:ext cx="56605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00FF"/>
                </a:solidFill>
              </a:rPr>
              <a:t>Converges very quickly to 1/e ≈ 63%</a:t>
            </a:r>
            <a:endParaRPr lang="en-US" sz="2800" dirty="0">
              <a:solidFill>
                <a:srgbClr val="0000FF"/>
              </a:solidFill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3200400" y="1638300"/>
          <a:ext cx="2133600" cy="800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6542" name="Equation" r:id="rId4" imgW="609600" imgH="228600" progId="Equation.3">
                  <p:embed/>
                </p:oleObj>
              </mc:Choice>
              <mc:Fallback>
                <p:oleObj name="Equation" r:id="rId4" imgW="609600" imgH="228600" progId="Equation.3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200400" y="1638300"/>
                        <a:ext cx="2133600" cy="800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50454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bagging overlap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 rot="5400000">
            <a:off x="2565400" y="3886200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…</a:t>
            </a:r>
            <a:endParaRPr lang="en-US" sz="3600" dirty="0"/>
          </a:p>
        </p:txBody>
      </p:sp>
      <p:sp>
        <p:nvSpPr>
          <p:cNvPr id="5" name="Rectangle 4"/>
          <p:cNvSpPr/>
          <p:nvPr/>
        </p:nvSpPr>
        <p:spPr>
          <a:xfrm>
            <a:off x="2743200" y="1752599"/>
            <a:ext cx="1476980" cy="1828801"/>
          </a:xfrm>
          <a:prstGeom prst="rect">
            <a:avLst/>
          </a:prstGeom>
          <a:solidFill>
            <a:srgbClr val="FFFF00"/>
          </a:solidFill>
          <a:ln w="38100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732493" y="2167049"/>
            <a:ext cx="148768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Training</a:t>
            </a:r>
          </a:p>
          <a:p>
            <a:pPr algn="ctr"/>
            <a:r>
              <a:rPr lang="en-US" sz="2800" dirty="0" smtClean="0"/>
              <a:t>Data 1</a:t>
            </a:r>
            <a:endParaRPr lang="en-US" sz="2800" dirty="0"/>
          </a:p>
        </p:txBody>
      </p:sp>
      <p:sp>
        <p:nvSpPr>
          <p:cNvPr id="7" name="Rectangle 6"/>
          <p:cNvSpPr/>
          <p:nvPr/>
        </p:nvSpPr>
        <p:spPr>
          <a:xfrm>
            <a:off x="2790220" y="4820185"/>
            <a:ext cx="1476980" cy="1733016"/>
          </a:xfrm>
          <a:prstGeom prst="rect">
            <a:avLst/>
          </a:prstGeom>
          <a:solidFill>
            <a:srgbClr val="FFFF00"/>
          </a:solidFill>
          <a:ln w="38100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779513" y="5181600"/>
            <a:ext cx="148768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Training</a:t>
            </a:r>
          </a:p>
          <a:p>
            <a:pPr algn="ctr"/>
            <a:r>
              <a:rPr lang="en-US" sz="2800" dirty="0" smtClean="0"/>
              <a:t>Data m</a:t>
            </a:r>
            <a:endParaRPr lang="en-US" sz="2800" dirty="0"/>
          </a:p>
        </p:txBody>
      </p:sp>
      <p:sp>
        <p:nvSpPr>
          <p:cNvPr id="9" name="Rectangle 8"/>
          <p:cNvSpPr/>
          <p:nvPr/>
        </p:nvSpPr>
        <p:spPr>
          <a:xfrm>
            <a:off x="294093" y="3276600"/>
            <a:ext cx="1476980" cy="1806939"/>
          </a:xfrm>
          <a:prstGeom prst="rect">
            <a:avLst/>
          </a:prstGeom>
          <a:solidFill>
            <a:srgbClr val="FFFF00"/>
          </a:solidFill>
          <a:ln w="38100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83386" y="3719170"/>
            <a:ext cx="148768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Training</a:t>
            </a:r>
          </a:p>
          <a:p>
            <a:pPr algn="ctr"/>
            <a:r>
              <a:rPr lang="en-US" sz="2800" dirty="0" smtClean="0"/>
              <a:t>Data</a:t>
            </a:r>
            <a:endParaRPr lang="en-US" sz="2800" dirty="0"/>
          </a:p>
        </p:txBody>
      </p:sp>
      <p:sp>
        <p:nvSpPr>
          <p:cNvPr id="11" name="TextBox 10"/>
          <p:cNvSpPr txBox="1"/>
          <p:nvPr/>
        </p:nvSpPr>
        <p:spPr>
          <a:xfrm>
            <a:off x="4865335" y="2375210"/>
            <a:ext cx="390071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Won’t these all be basically the same?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865335" y="3886200"/>
            <a:ext cx="390071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0000FF"/>
                </a:solidFill>
              </a:rPr>
              <a:t>On average, a randomly sampled data set will only contain 63% of the examples in the original</a:t>
            </a:r>
          </a:p>
        </p:txBody>
      </p:sp>
    </p:spTree>
    <p:extLst>
      <p:ext uri="{BB962C8B-B14F-4D97-AF65-F5344CB8AC3E}">
        <p14:creationId xmlns:p14="http://schemas.microsoft.com/office/powerpoint/2010/main" val="2989744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Priors</a:t>
            </a:r>
            <a:endParaRPr lang="en-US" dirty="0"/>
          </a:p>
        </p:txBody>
      </p:sp>
      <p:graphicFrame>
        <p:nvGraphicFramePr>
          <p:cNvPr id="5" name="Content Placeholder 3"/>
          <p:cNvGraphicFramePr>
            <a:graphicFrameLocks noChangeAspect="1"/>
          </p:cNvGraphicFramePr>
          <p:nvPr>
            <p:extLst/>
          </p:nvPr>
        </p:nvGraphicFramePr>
        <p:xfrm>
          <a:off x="1828800" y="1905000"/>
          <a:ext cx="4060825" cy="1006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430" name="Equation" r:id="rId4" imgW="1739900" imgH="431800" progId="Equation.3">
                  <p:embed/>
                </p:oleObj>
              </mc:Choice>
              <mc:Fallback>
                <p:oleObj name="Equation" r:id="rId4" imgW="1739900" imgH="431800" progId="Equation.3">
                  <p:embed/>
                  <p:pic>
                    <p:nvPicPr>
                      <p:cNvPr id="5" name="Content Placeholder 3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828800" y="1905000"/>
                        <a:ext cx="4060825" cy="1006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0" name="Straight Arrow Connector 9"/>
          <p:cNvCxnSpPr/>
          <p:nvPr/>
        </p:nvCxnSpPr>
        <p:spPr>
          <a:xfrm flipV="1">
            <a:off x="4265399" y="2921833"/>
            <a:ext cx="419100" cy="1167338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2362200" y="4415135"/>
            <a:ext cx="47475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Does p(data) matter for the </a:t>
            </a:r>
            <a:r>
              <a:rPr lang="en-US" sz="2400" dirty="0" err="1" smtClean="0">
                <a:solidFill>
                  <a:srgbClr val="FF0000"/>
                </a:solidFill>
              </a:rPr>
              <a:t>argmax</a:t>
            </a:r>
            <a:r>
              <a:rPr lang="en-US" sz="2400" dirty="0" smtClean="0">
                <a:solidFill>
                  <a:srgbClr val="FF0000"/>
                </a:solidFill>
              </a:rPr>
              <a:t>?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4528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When does bagging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95300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smtClean="0"/>
              <a:t>Let’s say 10% of our examples are noisy (i.e. don’t provide good information)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>
                <a:solidFill>
                  <a:srgbClr val="FF0000"/>
                </a:solidFill>
              </a:rPr>
              <a:t>For each of the “new” data set, what proportion of noisy examples will they have?</a:t>
            </a:r>
          </a:p>
          <a:p>
            <a:pPr lvl="1"/>
            <a:r>
              <a:rPr lang="en-US" dirty="0" smtClean="0">
                <a:solidFill>
                  <a:srgbClr val="0000FF"/>
                </a:solidFill>
              </a:rPr>
              <a:t>They’ll still have ~10% of the examples as noisy</a:t>
            </a:r>
          </a:p>
          <a:p>
            <a:pPr lvl="1"/>
            <a:r>
              <a:rPr lang="en-US" dirty="0" smtClean="0">
                <a:solidFill>
                  <a:srgbClr val="0000FF"/>
                </a:solidFill>
              </a:rPr>
              <a:t>However, these examples will only represent about a third of the original noisy examples</a:t>
            </a:r>
          </a:p>
          <a:p>
            <a:pPr marL="45720" indent="0">
              <a:buNone/>
            </a:pPr>
            <a:endParaRPr lang="en-US" dirty="0" smtClean="0">
              <a:solidFill>
                <a:srgbClr val="0000FF"/>
              </a:solidFill>
            </a:endParaRPr>
          </a:p>
          <a:p>
            <a:pPr marL="45720" indent="0">
              <a:buNone/>
            </a:pPr>
            <a:r>
              <a:rPr lang="en-US" dirty="0" smtClean="0">
                <a:solidFill>
                  <a:srgbClr val="0000FF"/>
                </a:solidFill>
              </a:rPr>
              <a:t>For some classifiers that have trouble with noisy classifiers, this can help</a:t>
            </a:r>
            <a:endParaRPr 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3728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When does bagging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525780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smtClean="0"/>
              <a:t>Bagging tends to reduce the </a:t>
            </a:r>
            <a:r>
              <a:rPr lang="en-US" i="1" dirty="0" smtClean="0">
                <a:solidFill>
                  <a:srgbClr val="FF6600"/>
                </a:solidFill>
              </a:rPr>
              <a:t>variance</a:t>
            </a:r>
            <a:r>
              <a:rPr lang="en-US" dirty="0" smtClean="0"/>
              <a:t> of the classifier</a:t>
            </a:r>
          </a:p>
          <a:p>
            <a:pPr marL="0" indent="0">
              <a:buNone/>
            </a:pPr>
            <a:endParaRPr lang="en-US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</a:rPr>
              <a:t>By voting, the classifiers are more robust to noisy examples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</a:rPr>
              <a:t>Bagging is most useful for classifiers that are: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Unstable: small changes in the training set produce very different models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Prone to </a:t>
            </a:r>
            <a:r>
              <a:rPr lang="en-US" dirty="0" err="1" smtClean="0">
                <a:solidFill>
                  <a:srgbClr val="000000"/>
                </a:solidFill>
              </a:rPr>
              <a:t>overfitting</a:t>
            </a:r>
            <a:endParaRPr lang="en-US" dirty="0" smtClean="0">
              <a:solidFill>
                <a:srgbClr val="000000"/>
              </a:solidFill>
            </a:endParaRPr>
          </a:p>
          <a:p>
            <a:pPr lvl="1"/>
            <a:endParaRPr lang="en-US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</a:rPr>
              <a:t>Often has similar effect to regularization</a:t>
            </a:r>
          </a:p>
          <a:p>
            <a:pPr marL="0" indent="0">
              <a:buNone/>
            </a:pP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3489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234439"/>
            <a:ext cx="9144000" cy="320040"/>
          </a:xfrm>
          <a:custGeom>
            <a:avLst/>
            <a:gdLst/>
            <a:ahLst/>
            <a:cxnLst/>
            <a:rect l="l" t="t" r="r" b="b"/>
            <a:pathLst>
              <a:path w="9144000" h="320040">
                <a:moveTo>
                  <a:pt x="0" y="320039"/>
                </a:moveTo>
                <a:lnTo>
                  <a:pt x="9144000" y="320039"/>
                </a:lnTo>
                <a:lnTo>
                  <a:pt x="9144000" y="0"/>
                </a:lnTo>
                <a:lnTo>
                  <a:pt x="0" y="0"/>
                </a:lnTo>
                <a:lnTo>
                  <a:pt x="0" y="32003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2558811"/>
            <a:ext cx="533400" cy="228600"/>
          </a:xfrm>
          <a:custGeom>
            <a:avLst/>
            <a:gdLst/>
            <a:ahLst/>
            <a:cxnLst/>
            <a:rect l="l" t="t" r="r" b="b"/>
            <a:pathLst>
              <a:path w="533400" h="228600">
                <a:moveTo>
                  <a:pt x="0" y="228600"/>
                </a:moveTo>
                <a:lnTo>
                  <a:pt x="533400" y="228600"/>
                </a:lnTo>
                <a:lnTo>
                  <a:pt x="533400" y="0"/>
                </a:lnTo>
                <a:lnTo>
                  <a:pt x="0" y="0"/>
                </a:lnTo>
                <a:lnTo>
                  <a:pt x="0" y="228600"/>
                </a:lnTo>
                <a:close/>
              </a:path>
            </a:pathLst>
          </a:custGeom>
          <a:solidFill>
            <a:srgbClr val="43808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90550" y="2558811"/>
            <a:ext cx="8553450" cy="228600"/>
          </a:xfrm>
          <a:custGeom>
            <a:avLst/>
            <a:gdLst/>
            <a:ahLst/>
            <a:cxnLst/>
            <a:rect l="l" t="t" r="r" b="b"/>
            <a:pathLst>
              <a:path w="8553450" h="228600">
                <a:moveTo>
                  <a:pt x="0" y="0"/>
                </a:moveTo>
                <a:lnTo>
                  <a:pt x="8553450" y="0"/>
                </a:lnTo>
                <a:lnTo>
                  <a:pt x="8553450" y="228600"/>
                </a:lnTo>
                <a:lnTo>
                  <a:pt x="0" y="228600"/>
                </a:lnTo>
                <a:lnTo>
                  <a:pt x="0" y="0"/>
                </a:lnTo>
                <a:close/>
              </a:path>
            </a:pathLst>
          </a:custGeom>
          <a:solidFill>
            <a:srgbClr val="5354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9"/>
          <p:cNvSpPr txBox="1">
            <a:spLocks/>
          </p:cNvSpPr>
          <p:nvPr/>
        </p:nvSpPr>
        <p:spPr bwMode="auto">
          <a:xfrm>
            <a:off x="-5182" y="0"/>
            <a:ext cx="9144000" cy="35221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13335" rIns="0" bIns="0" numCol="1" rtlCol="0" anchor="ctr" anchorCtr="0" compatLnSpc="1">
            <a:prstTxWarp prst="textNoShape">
              <a:avLst/>
            </a:prstTxWarp>
            <a:sp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0" i="0" kern="1200">
                <a:solidFill>
                  <a:srgbClr val="424456"/>
                </a:solidFill>
                <a:latin typeface="Times New Roman"/>
                <a:ea typeface="+mj-ea"/>
                <a:cs typeface="Times New Roman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12700">
              <a:spcBef>
                <a:spcPts val="105"/>
              </a:spcBef>
            </a:pPr>
            <a:r>
              <a:rPr lang="en-US" sz="4400" spc="-265" dirty="0" smtClean="0">
                <a:solidFill>
                  <a:srgbClr val="000000"/>
                </a:solidFill>
                <a:latin typeface="Arial"/>
                <a:cs typeface="Arial"/>
              </a:rPr>
              <a:t>CSE419 – Artificial Intelligence and Machine Learning 2020</a:t>
            </a:r>
            <a:r>
              <a:rPr lang="en-US" sz="4800" spc="-265" dirty="0" smtClean="0">
                <a:solidFill>
                  <a:srgbClr val="000000"/>
                </a:solidFill>
                <a:latin typeface="Arial"/>
                <a:cs typeface="Arial"/>
              </a:rPr>
              <a:t/>
            </a:r>
            <a:br>
              <a:rPr lang="en-US" sz="4800" spc="-265" dirty="0" smtClean="0">
                <a:solidFill>
                  <a:srgbClr val="000000"/>
                </a:solidFill>
                <a:latin typeface="Arial"/>
                <a:cs typeface="Arial"/>
              </a:rPr>
            </a:br>
            <a:r>
              <a:rPr lang="en-US" sz="3600" spc="-265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PhD Furkan Gözükara, </a:t>
            </a:r>
            <a:r>
              <a:rPr lang="en-US" sz="3600" spc="-265" dirty="0" err="1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Toros</a:t>
            </a:r>
            <a:r>
              <a:rPr lang="en-US" sz="3600" spc="-265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University</a:t>
            </a:r>
            <a:br>
              <a:rPr lang="en-US" sz="3600" spc="-265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3600" i="1" u="sng" spc="-265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https://</a:t>
            </a:r>
            <a:r>
              <a:rPr lang="en-US" sz="3600" i="1" u="sng" spc="-265" dirty="0" smtClean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github.com/FurkanGozukara/CSE419_2020</a:t>
            </a:r>
            <a:r>
              <a:rPr lang="en-US" sz="2800" u="sng" spc="-265" dirty="0" smtClean="0">
                <a:solidFill>
                  <a:srgbClr val="0070C0"/>
                </a:solidFill>
                <a:latin typeface="Sitka Small" panose="02000505000000020004" pitchFamily="2" charset="0"/>
                <a:cs typeface="Courier New" panose="02070309020205020404" pitchFamily="49" charset="0"/>
              </a:rPr>
              <a:t/>
            </a:r>
            <a:br>
              <a:rPr lang="en-US" sz="2800" u="sng" spc="-265" dirty="0" smtClean="0">
                <a:solidFill>
                  <a:srgbClr val="0070C0"/>
                </a:solidFill>
                <a:latin typeface="Sitka Small" panose="02000505000000020004" pitchFamily="2" charset="0"/>
                <a:cs typeface="Courier New" panose="02070309020205020404" pitchFamily="49" charset="0"/>
              </a:rPr>
            </a:br>
            <a:r>
              <a:rPr lang="en-US" sz="2800" u="sng" spc="-265" dirty="0" smtClean="0">
                <a:solidFill>
                  <a:srgbClr val="0070C0"/>
                </a:solidFill>
                <a:latin typeface="Sitka Small" panose="02000505000000020004" pitchFamily="2" charset="0"/>
                <a:cs typeface="Courier New" panose="02070309020205020404" pitchFamily="49" charset="0"/>
              </a:rPr>
              <a:t/>
            </a:r>
            <a:br>
              <a:rPr lang="en-US" sz="2800" u="sng" spc="-265" dirty="0" smtClean="0">
                <a:solidFill>
                  <a:srgbClr val="0070C0"/>
                </a:solidFill>
                <a:latin typeface="Sitka Small" panose="02000505000000020004" pitchFamily="2" charset="0"/>
                <a:cs typeface="Courier New" panose="02070309020205020404" pitchFamily="49" charset="0"/>
              </a:rPr>
            </a:br>
            <a:endParaRPr lang="en-US" sz="4000" u="sng" dirty="0">
              <a:solidFill>
                <a:srgbClr val="0070C0"/>
              </a:solidFill>
              <a:latin typeface="Sitka Small" panose="02000505000000020004" pitchFamily="2" charset="0"/>
              <a:cs typeface="Courier New" panose="02070309020205020404" pitchFamily="49" charset="0"/>
            </a:endParaRPr>
          </a:p>
        </p:txBody>
      </p:sp>
      <p:sp>
        <p:nvSpPr>
          <p:cNvPr id="11" name="object 10"/>
          <p:cNvSpPr txBox="1"/>
          <p:nvPr/>
        </p:nvSpPr>
        <p:spPr>
          <a:xfrm>
            <a:off x="-10364" y="3041985"/>
            <a:ext cx="9144000" cy="27520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6000" spc="-5">
                <a:solidFill>
                  <a:srgbClr val="FF0000"/>
                </a:solidFill>
                <a:latin typeface="Times New Roman"/>
                <a:cs typeface="Times New Roman"/>
              </a:rPr>
              <a:t>Lecture</a:t>
            </a:r>
            <a:r>
              <a:rPr sz="6000" spc="-45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lang="en-US" sz="6000" smtClean="0">
                <a:solidFill>
                  <a:srgbClr val="FF0000"/>
                </a:solidFill>
                <a:latin typeface="Times New Roman"/>
                <a:cs typeface="Times New Roman"/>
              </a:rPr>
              <a:t>14 </a:t>
            </a:r>
            <a:r>
              <a:rPr lang="en-US" sz="60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Part 3</a:t>
            </a:r>
            <a:endParaRPr sz="6000" dirty="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lang="en-US" sz="5400" spc="-5" dirty="0" smtClean="0">
                <a:latin typeface="Times New Roman"/>
                <a:cs typeface="Times New Roman"/>
              </a:rPr>
              <a:t>Boosting</a:t>
            </a:r>
          </a:p>
          <a:p>
            <a:pPr algn="ctr">
              <a:lnSpc>
                <a:spcPct val="100000"/>
              </a:lnSpc>
            </a:pPr>
            <a:r>
              <a:rPr lang="en-US" sz="3200" i="1" spc="-45" dirty="0" smtClean="0">
                <a:solidFill>
                  <a:srgbClr val="808080"/>
                </a:solidFill>
                <a:latin typeface="Times New Roman"/>
                <a:cs typeface="Times New Roman"/>
              </a:rPr>
              <a:t>Based on Asst</a:t>
            </a:r>
            <a:r>
              <a:rPr lang="en-US" sz="3200" i="1" spc="-45" dirty="0">
                <a:solidFill>
                  <a:srgbClr val="808080"/>
                </a:solidFill>
                <a:latin typeface="Times New Roman"/>
                <a:cs typeface="Times New Roman"/>
              </a:rPr>
              <a:t>. Prof. Dr. David </a:t>
            </a:r>
            <a:r>
              <a:rPr lang="en-US" sz="3200" i="1" spc="-45" dirty="0" err="1" smtClean="0">
                <a:solidFill>
                  <a:srgbClr val="808080"/>
                </a:solidFill>
                <a:latin typeface="Times New Roman"/>
                <a:cs typeface="Times New Roman"/>
              </a:rPr>
              <a:t>Kauchak</a:t>
            </a:r>
            <a:r>
              <a:rPr lang="en-US" sz="3200" i="1" spc="-45" dirty="0">
                <a:solidFill>
                  <a:srgbClr val="808080"/>
                </a:solidFill>
                <a:latin typeface="Times New Roman"/>
                <a:cs typeface="Times New Roman"/>
              </a:rPr>
              <a:t> (Pomona College) </a:t>
            </a:r>
            <a:r>
              <a:rPr lang="en-US" sz="3200" i="1" spc="-45" dirty="0" smtClean="0">
                <a:solidFill>
                  <a:srgbClr val="808080"/>
                </a:solidFill>
                <a:latin typeface="Times New Roman"/>
                <a:cs typeface="Times New Roman"/>
              </a:rPr>
              <a:t>Lecture Slides </a:t>
            </a:r>
            <a:endParaRPr lang="en-US" sz="3200" i="1" spc="-45" dirty="0">
              <a:solidFill>
                <a:srgbClr val="808080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57609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Ensemble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066800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Basic idea: </a:t>
            </a:r>
            <a:r>
              <a:rPr lang="en-US" dirty="0" smtClean="0"/>
              <a:t>if one classifier works well, why not use multiple classifiers!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2327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Ensemble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066800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Basic idea: </a:t>
            </a:r>
            <a:r>
              <a:rPr lang="en-US" dirty="0" smtClean="0"/>
              <a:t>if one classifier works well, why not use multiple classifiers!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158549" y="4439285"/>
            <a:ext cx="1476980" cy="1232785"/>
          </a:xfrm>
          <a:prstGeom prst="rect">
            <a:avLst/>
          </a:prstGeom>
          <a:solidFill>
            <a:srgbClr val="FFFF00"/>
          </a:solidFill>
          <a:ln w="38100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147842" y="4579750"/>
            <a:ext cx="148768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Training</a:t>
            </a:r>
          </a:p>
          <a:p>
            <a:pPr algn="ctr"/>
            <a:r>
              <a:rPr lang="en-US" sz="2800" dirty="0" smtClean="0"/>
              <a:t>Data</a:t>
            </a:r>
            <a:endParaRPr lang="en-US" sz="2800" dirty="0"/>
          </a:p>
        </p:txBody>
      </p:sp>
      <p:grpSp>
        <p:nvGrpSpPr>
          <p:cNvPr id="6" name="Group 37"/>
          <p:cNvGrpSpPr/>
          <p:nvPr/>
        </p:nvGrpSpPr>
        <p:grpSpPr>
          <a:xfrm>
            <a:off x="5988165" y="3410692"/>
            <a:ext cx="1022235" cy="551708"/>
            <a:chOff x="7391399" y="3505200"/>
            <a:chExt cx="1398808" cy="1371600"/>
          </a:xfrm>
          <a:effectLst/>
        </p:grpSpPr>
        <p:sp>
          <p:nvSpPr>
            <p:cNvPr id="7" name="Rounded Rectangle 6"/>
            <p:cNvSpPr/>
            <p:nvPr/>
          </p:nvSpPr>
          <p:spPr bwMode="auto">
            <a:xfrm>
              <a:off x="7391400" y="3505200"/>
              <a:ext cx="1371600" cy="13716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0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391399" y="3653754"/>
              <a:ext cx="1398808" cy="6547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model 1</a:t>
              </a:r>
              <a:endParaRPr lang="en-US" sz="2000" dirty="0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3581400" y="3486090"/>
            <a:ext cx="1433631" cy="40011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FF6600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learning </a:t>
            </a:r>
            <a:r>
              <a:rPr lang="en-US" sz="2000" dirty="0" err="1" smtClean="0"/>
              <a:t>alg</a:t>
            </a:r>
            <a:endParaRPr lang="en-US" sz="2000" dirty="0"/>
          </a:p>
        </p:txBody>
      </p:sp>
      <p:sp>
        <p:nvSpPr>
          <p:cNvPr id="13" name="TextBox 12"/>
          <p:cNvSpPr txBox="1"/>
          <p:nvPr/>
        </p:nvSpPr>
        <p:spPr>
          <a:xfrm>
            <a:off x="3576580" y="2667000"/>
            <a:ext cx="11478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800000"/>
                </a:solidFill>
              </a:rPr>
              <a:t>Training</a:t>
            </a:r>
            <a:endParaRPr lang="en-US" sz="2400" dirty="0">
              <a:solidFill>
                <a:srgbClr val="800000"/>
              </a:solidFill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304800" y="2667000"/>
            <a:ext cx="8461248" cy="0"/>
          </a:xfrm>
          <a:prstGeom prst="line">
            <a:avLst/>
          </a:prstGeom>
          <a:ln w="28575" cmpd="sng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535697" y="4239230"/>
            <a:ext cx="1433631" cy="40011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FF6600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learning </a:t>
            </a:r>
            <a:r>
              <a:rPr lang="en-US" sz="2000" dirty="0" err="1" smtClean="0"/>
              <a:t>alg</a:t>
            </a:r>
            <a:endParaRPr lang="en-US" sz="2000" dirty="0"/>
          </a:p>
        </p:txBody>
      </p:sp>
      <p:sp>
        <p:nvSpPr>
          <p:cNvPr id="18" name="TextBox 17"/>
          <p:cNvSpPr txBox="1"/>
          <p:nvPr/>
        </p:nvSpPr>
        <p:spPr>
          <a:xfrm rot="5400000">
            <a:off x="5067429" y="4929162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…</a:t>
            </a:r>
            <a:endParaRPr lang="en-US" sz="3600" dirty="0"/>
          </a:p>
        </p:txBody>
      </p:sp>
      <p:cxnSp>
        <p:nvCxnSpPr>
          <p:cNvPr id="20" name="Straight Arrow Connector 19"/>
          <p:cNvCxnSpPr/>
          <p:nvPr/>
        </p:nvCxnSpPr>
        <p:spPr>
          <a:xfrm flipV="1">
            <a:off x="2635529" y="3828308"/>
            <a:ext cx="868431" cy="985185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2635529" y="4439285"/>
            <a:ext cx="868431" cy="692648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2635529" y="5533857"/>
            <a:ext cx="868431" cy="651236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12" idx="3"/>
            <a:endCxn id="7" idx="1"/>
          </p:cNvCxnSpPr>
          <p:nvPr/>
        </p:nvCxnSpPr>
        <p:spPr>
          <a:xfrm>
            <a:off x="5015031" y="3686145"/>
            <a:ext cx="973135" cy="401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8" name="Group 37"/>
          <p:cNvGrpSpPr/>
          <p:nvPr/>
        </p:nvGrpSpPr>
        <p:grpSpPr>
          <a:xfrm>
            <a:off x="5981902" y="4127693"/>
            <a:ext cx="1022235" cy="551708"/>
            <a:chOff x="7391399" y="3505200"/>
            <a:chExt cx="1398809" cy="1371600"/>
          </a:xfrm>
          <a:effectLst/>
        </p:grpSpPr>
        <p:sp>
          <p:nvSpPr>
            <p:cNvPr id="29" name="Rounded Rectangle 28"/>
            <p:cNvSpPr/>
            <p:nvPr/>
          </p:nvSpPr>
          <p:spPr bwMode="auto">
            <a:xfrm>
              <a:off x="7391400" y="3505200"/>
              <a:ext cx="1371600" cy="13716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0" charset="0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7391399" y="3653754"/>
              <a:ext cx="1398809" cy="9947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model 2</a:t>
              </a:r>
              <a:endParaRPr lang="en-US" sz="2000" dirty="0"/>
            </a:p>
          </p:txBody>
        </p:sp>
      </p:grpSp>
      <p:cxnSp>
        <p:nvCxnSpPr>
          <p:cNvPr id="36" name="Straight Arrow Connector 35"/>
          <p:cNvCxnSpPr/>
          <p:nvPr/>
        </p:nvCxnSpPr>
        <p:spPr>
          <a:xfrm>
            <a:off x="5221039" y="4457103"/>
            <a:ext cx="760863" cy="401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3588603" y="5884429"/>
            <a:ext cx="1433631" cy="40011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FF6600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learning </a:t>
            </a:r>
            <a:r>
              <a:rPr lang="en-US" sz="2000" dirty="0" err="1" smtClean="0"/>
              <a:t>alg</a:t>
            </a:r>
            <a:endParaRPr lang="en-US" sz="2000" dirty="0"/>
          </a:p>
        </p:txBody>
      </p:sp>
      <p:grpSp>
        <p:nvGrpSpPr>
          <p:cNvPr id="38" name="Group 37"/>
          <p:cNvGrpSpPr/>
          <p:nvPr/>
        </p:nvGrpSpPr>
        <p:grpSpPr>
          <a:xfrm>
            <a:off x="6034810" y="5772892"/>
            <a:ext cx="1051790" cy="551708"/>
            <a:chOff x="7391399" y="3505200"/>
            <a:chExt cx="1439251" cy="1371600"/>
          </a:xfrm>
          <a:effectLst/>
        </p:grpSpPr>
        <p:sp>
          <p:nvSpPr>
            <p:cNvPr id="39" name="Rounded Rectangle 38"/>
            <p:cNvSpPr/>
            <p:nvPr/>
          </p:nvSpPr>
          <p:spPr bwMode="auto">
            <a:xfrm>
              <a:off x="7391400" y="3505200"/>
              <a:ext cx="1371600" cy="13716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0" charset="0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7391399" y="3653754"/>
              <a:ext cx="1439251" cy="9947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model m</a:t>
              </a:r>
              <a:endParaRPr lang="en-US" sz="2000" dirty="0"/>
            </a:p>
          </p:txBody>
        </p:sp>
      </p:grpSp>
      <p:cxnSp>
        <p:nvCxnSpPr>
          <p:cNvPr id="41" name="Straight Arrow Connector 40"/>
          <p:cNvCxnSpPr/>
          <p:nvPr/>
        </p:nvCxnSpPr>
        <p:spPr>
          <a:xfrm>
            <a:off x="5273945" y="6102302"/>
            <a:ext cx="760863" cy="401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2968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Ensemble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066800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Basic idea: </a:t>
            </a:r>
            <a:r>
              <a:rPr lang="en-US" dirty="0" smtClean="0"/>
              <a:t>if one classifier works well, why not use multiple classifiers!</a:t>
            </a:r>
            <a:endParaRPr lang="en-US" dirty="0"/>
          </a:p>
        </p:txBody>
      </p:sp>
      <p:grpSp>
        <p:nvGrpSpPr>
          <p:cNvPr id="6" name="Group 37"/>
          <p:cNvGrpSpPr/>
          <p:nvPr/>
        </p:nvGrpSpPr>
        <p:grpSpPr>
          <a:xfrm>
            <a:off x="2426307" y="3581400"/>
            <a:ext cx="1022235" cy="551708"/>
            <a:chOff x="7391399" y="3505200"/>
            <a:chExt cx="1398808" cy="1371600"/>
          </a:xfrm>
          <a:effectLst/>
        </p:grpSpPr>
        <p:sp>
          <p:nvSpPr>
            <p:cNvPr id="7" name="Rounded Rectangle 6"/>
            <p:cNvSpPr/>
            <p:nvPr/>
          </p:nvSpPr>
          <p:spPr bwMode="auto">
            <a:xfrm>
              <a:off x="7391400" y="3505200"/>
              <a:ext cx="1371600" cy="13716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0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391399" y="3653754"/>
              <a:ext cx="1398808" cy="6547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model 1</a:t>
              </a:r>
              <a:endParaRPr lang="en-US" sz="2000" dirty="0"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3576580" y="2667000"/>
            <a:ext cx="10067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800000"/>
                </a:solidFill>
              </a:rPr>
              <a:t>Testing</a:t>
            </a:r>
            <a:endParaRPr lang="en-US" sz="2400" dirty="0">
              <a:solidFill>
                <a:srgbClr val="800000"/>
              </a:solidFill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304800" y="2667000"/>
            <a:ext cx="8461248" cy="0"/>
          </a:xfrm>
          <a:prstGeom prst="line">
            <a:avLst/>
          </a:prstGeom>
          <a:ln w="28575" cmpd="sng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8" name="Group 37"/>
          <p:cNvGrpSpPr/>
          <p:nvPr/>
        </p:nvGrpSpPr>
        <p:grpSpPr>
          <a:xfrm>
            <a:off x="2420044" y="4203893"/>
            <a:ext cx="1022235" cy="551708"/>
            <a:chOff x="7391399" y="3505200"/>
            <a:chExt cx="1398809" cy="1371600"/>
          </a:xfrm>
          <a:effectLst/>
        </p:grpSpPr>
        <p:sp>
          <p:nvSpPr>
            <p:cNvPr id="29" name="Rounded Rectangle 28"/>
            <p:cNvSpPr/>
            <p:nvPr/>
          </p:nvSpPr>
          <p:spPr bwMode="auto">
            <a:xfrm>
              <a:off x="7391400" y="3505200"/>
              <a:ext cx="1371600" cy="13716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0" charset="0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7391399" y="3653754"/>
              <a:ext cx="1398809" cy="9947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model 2</a:t>
              </a:r>
              <a:endParaRPr lang="en-US" sz="2000" dirty="0"/>
            </a:p>
          </p:txBody>
        </p:sp>
      </p:grpSp>
      <p:grpSp>
        <p:nvGrpSpPr>
          <p:cNvPr id="32" name="Group 37"/>
          <p:cNvGrpSpPr/>
          <p:nvPr/>
        </p:nvGrpSpPr>
        <p:grpSpPr>
          <a:xfrm>
            <a:off x="2467933" y="5957295"/>
            <a:ext cx="1051790" cy="551708"/>
            <a:chOff x="7391399" y="3505200"/>
            <a:chExt cx="1439251" cy="1371600"/>
          </a:xfrm>
          <a:effectLst/>
        </p:grpSpPr>
        <p:sp>
          <p:nvSpPr>
            <p:cNvPr id="33" name="Rounded Rectangle 32"/>
            <p:cNvSpPr/>
            <p:nvPr/>
          </p:nvSpPr>
          <p:spPr bwMode="auto">
            <a:xfrm>
              <a:off x="7391400" y="3505200"/>
              <a:ext cx="1371600" cy="13716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0" charset="0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7391399" y="3653754"/>
              <a:ext cx="1439251" cy="9947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model m</a:t>
              </a:r>
              <a:endParaRPr lang="en-US" sz="2000" dirty="0"/>
            </a:p>
          </p:txBody>
        </p:sp>
      </p:grpSp>
      <p:sp>
        <p:nvSpPr>
          <p:cNvPr id="27" name="Rectangle 26"/>
          <p:cNvSpPr/>
          <p:nvPr/>
        </p:nvSpPr>
        <p:spPr bwMode="auto">
          <a:xfrm>
            <a:off x="569305" y="4876800"/>
            <a:ext cx="609600" cy="381000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6200" y="3940314"/>
            <a:ext cx="17342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example to label</a:t>
            </a:r>
            <a:endParaRPr lang="en-US" sz="2000" dirty="0"/>
          </a:p>
        </p:txBody>
      </p:sp>
      <p:cxnSp>
        <p:nvCxnSpPr>
          <p:cNvPr id="36" name="Straight Arrow Connector 35"/>
          <p:cNvCxnSpPr/>
          <p:nvPr/>
        </p:nvCxnSpPr>
        <p:spPr>
          <a:xfrm flipV="1">
            <a:off x="1277044" y="3856192"/>
            <a:ext cx="868431" cy="985185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V="1">
            <a:off x="1277044" y="4467169"/>
            <a:ext cx="868431" cy="692648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1277044" y="5299672"/>
            <a:ext cx="868431" cy="1041287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 rot="5400000">
            <a:off x="3387558" y="4976506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…</a:t>
            </a:r>
            <a:endParaRPr lang="en-US" sz="3600" dirty="0"/>
          </a:p>
        </p:txBody>
      </p:sp>
      <p:cxnSp>
        <p:nvCxnSpPr>
          <p:cNvPr id="41" name="Straight Arrow Connector 40"/>
          <p:cNvCxnSpPr/>
          <p:nvPr/>
        </p:nvCxnSpPr>
        <p:spPr>
          <a:xfrm flipV="1">
            <a:off x="3614789" y="3828308"/>
            <a:ext cx="838200" cy="1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V="1">
            <a:off x="3608530" y="4450801"/>
            <a:ext cx="838200" cy="1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V="1">
            <a:off x="3656417" y="6204203"/>
            <a:ext cx="838200" cy="1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553644" y="3581400"/>
            <a:ext cx="1291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6600"/>
                </a:solidFill>
              </a:rPr>
              <a:t>prediction 1</a:t>
            </a:r>
            <a:endParaRPr lang="en-US" dirty="0">
              <a:solidFill>
                <a:srgbClr val="FF6600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4553644" y="4203893"/>
            <a:ext cx="1291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6600"/>
                </a:solidFill>
              </a:rPr>
              <a:t>prediction 2</a:t>
            </a:r>
            <a:endParaRPr lang="en-US" dirty="0">
              <a:solidFill>
                <a:srgbClr val="FF6600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4553644" y="5957295"/>
            <a:ext cx="1318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6600"/>
                </a:solidFill>
              </a:rPr>
              <a:t>prediction m</a:t>
            </a:r>
            <a:endParaRPr lang="en-US" dirty="0">
              <a:solidFill>
                <a:srgbClr val="FF6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5023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Idea 4: boosting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228600" y="2884714"/>
            <a:ext cx="7264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Data</a:t>
            </a:r>
            <a:endParaRPr lang="en-US" sz="2000" dirty="0"/>
          </a:p>
        </p:txBody>
      </p:sp>
      <p:sp>
        <p:nvSpPr>
          <p:cNvPr id="27" name="Rectangle 26"/>
          <p:cNvSpPr/>
          <p:nvPr/>
        </p:nvSpPr>
        <p:spPr bwMode="auto">
          <a:xfrm>
            <a:off x="304800" y="3570514"/>
            <a:ext cx="609600" cy="381000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</a:endParaRPr>
          </a:p>
        </p:txBody>
      </p:sp>
      <p:sp>
        <p:nvSpPr>
          <p:cNvPr id="28" name="Rectangle 27"/>
          <p:cNvSpPr/>
          <p:nvPr/>
        </p:nvSpPr>
        <p:spPr bwMode="auto">
          <a:xfrm>
            <a:off x="304800" y="4180114"/>
            <a:ext cx="609600" cy="381000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</a:endParaRPr>
          </a:p>
        </p:txBody>
      </p:sp>
      <p:sp>
        <p:nvSpPr>
          <p:cNvPr id="29" name="Rectangle 28"/>
          <p:cNvSpPr/>
          <p:nvPr/>
        </p:nvSpPr>
        <p:spPr bwMode="auto">
          <a:xfrm>
            <a:off x="304800" y="4789714"/>
            <a:ext cx="609600" cy="381000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</a:endParaRPr>
          </a:p>
        </p:txBody>
      </p:sp>
      <p:sp>
        <p:nvSpPr>
          <p:cNvPr id="30" name="Rectangle 29"/>
          <p:cNvSpPr/>
          <p:nvPr/>
        </p:nvSpPr>
        <p:spPr bwMode="auto">
          <a:xfrm>
            <a:off x="304800" y="5399314"/>
            <a:ext cx="609600" cy="381000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</a:endParaRPr>
          </a:p>
        </p:txBody>
      </p:sp>
      <p:sp>
        <p:nvSpPr>
          <p:cNvPr id="31" name="Rectangle 30"/>
          <p:cNvSpPr/>
          <p:nvPr/>
        </p:nvSpPr>
        <p:spPr bwMode="auto">
          <a:xfrm>
            <a:off x="304800" y="6008914"/>
            <a:ext cx="609600" cy="381000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990600" y="2884714"/>
            <a:ext cx="8122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Label</a:t>
            </a:r>
            <a:endParaRPr lang="en-US" sz="2000" dirty="0"/>
          </a:p>
        </p:txBody>
      </p:sp>
      <p:sp>
        <p:nvSpPr>
          <p:cNvPr id="33" name="TextBox 32"/>
          <p:cNvSpPr txBox="1"/>
          <p:nvPr/>
        </p:nvSpPr>
        <p:spPr>
          <a:xfrm>
            <a:off x="1227444" y="3582182"/>
            <a:ext cx="313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1227444" y="4180114"/>
            <a:ext cx="313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1227444" y="4789714"/>
            <a:ext cx="313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1227444" y="5410982"/>
            <a:ext cx="313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1219200" y="6008914"/>
            <a:ext cx="313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457200" y="2067580"/>
            <a:ext cx="20569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00FF"/>
                </a:solidFill>
              </a:rPr>
              <a:t>training data</a:t>
            </a:r>
            <a:endParaRPr lang="en-US" sz="2800" dirty="0">
              <a:solidFill>
                <a:srgbClr val="0000FF"/>
              </a:solidFill>
            </a:endParaRPr>
          </a:p>
        </p:txBody>
      </p:sp>
      <p:sp>
        <p:nvSpPr>
          <p:cNvPr id="45" name="Up Arrow 44"/>
          <p:cNvSpPr/>
          <p:nvPr/>
        </p:nvSpPr>
        <p:spPr>
          <a:xfrm rot="5400000">
            <a:off x="2185891" y="4219973"/>
            <a:ext cx="1644500" cy="682282"/>
          </a:xfrm>
          <a:prstGeom prst="upArrow">
            <a:avLst/>
          </a:prstGeom>
          <a:solidFill>
            <a:srgbClr val="0080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1801917" y="2895600"/>
            <a:ext cx="9412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Weight</a:t>
            </a:r>
            <a:endParaRPr lang="en-US" sz="2000" dirty="0"/>
          </a:p>
        </p:txBody>
      </p:sp>
      <p:sp>
        <p:nvSpPr>
          <p:cNvPr id="47" name="TextBox 46"/>
          <p:cNvSpPr txBox="1"/>
          <p:nvPr/>
        </p:nvSpPr>
        <p:spPr>
          <a:xfrm>
            <a:off x="2093248" y="3582182"/>
            <a:ext cx="490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0.2</a:t>
            </a:r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2093248" y="4180114"/>
            <a:ext cx="490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0.2</a:t>
            </a:r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2093248" y="4789714"/>
            <a:ext cx="490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0.2</a:t>
            </a:r>
            <a:endParaRPr lang="en-US" dirty="0"/>
          </a:p>
        </p:txBody>
      </p:sp>
      <p:sp>
        <p:nvSpPr>
          <p:cNvPr id="50" name="TextBox 49"/>
          <p:cNvSpPr txBox="1"/>
          <p:nvPr/>
        </p:nvSpPr>
        <p:spPr>
          <a:xfrm>
            <a:off x="2093248" y="5410982"/>
            <a:ext cx="490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0.2</a:t>
            </a:r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2085004" y="6008914"/>
            <a:ext cx="490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0.2</a:t>
            </a:r>
            <a:endParaRPr lang="en-US" dirty="0"/>
          </a:p>
        </p:txBody>
      </p:sp>
      <p:sp>
        <p:nvSpPr>
          <p:cNvPr id="71" name="TextBox 70"/>
          <p:cNvSpPr txBox="1"/>
          <p:nvPr/>
        </p:nvSpPr>
        <p:spPr>
          <a:xfrm>
            <a:off x="3581400" y="2981980"/>
            <a:ext cx="7264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Data</a:t>
            </a:r>
            <a:endParaRPr lang="en-US" sz="2000" dirty="0"/>
          </a:p>
        </p:txBody>
      </p:sp>
      <p:sp>
        <p:nvSpPr>
          <p:cNvPr id="72" name="Rectangle 71"/>
          <p:cNvSpPr/>
          <p:nvPr/>
        </p:nvSpPr>
        <p:spPr bwMode="auto">
          <a:xfrm>
            <a:off x="3657600" y="3667780"/>
            <a:ext cx="609600" cy="381000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</a:endParaRPr>
          </a:p>
        </p:txBody>
      </p:sp>
      <p:sp>
        <p:nvSpPr>
          <p:cNvPr id="73" name="Rectangle 72"/>
          <p:cNvSpPr/>
          <p:nvPr/>
        </p:nvSpPr>
        <p:spPr bwMode="auto">
          <a:xfrm>
            <a:off x="3657600" y="4277380"/>
            <a:ext cx="609600" cy="381000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</a:endParaRPr>
          </a:p>
        </p:txBody>
      </p:sp>
      <p:sp>
        <p:nvSpPr>
          <p:cNvPr id="74" name="Rectangle 73"/>
          <p:cNvSpPr/>
          <p:nvPr/>
        </p:nvSpPr>
        <p:spPr bwMode="auto">
          <a:xfrm>
            <a:off x="3657600" y="4886980"/>
            <a:ext cx="609600" cy="381000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</a:endParaRPr>
          </a:p>
        </p:txBody>
      </p:sp>
      <p:sp>
        <p:nvSpPr>
          <p:cNvPr id="75" name="Rectangle 74"/>
          <p:cNvSpPr/>
          <p:nvPr/>
        </p:nvSpPr>
        <p:spPr bwMode="auto">
          <a:xfrm>
            <a:off x="3657600" y="5496580"/>
            <a:ext cx="609600" cy="381000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</a:endParaRPr>
          </a:p>
        </p:txBody>
      </p:sp>
      <p:sp>
        <p:nvSpPr>
          <p:cNvPr id="76" name="Rectangle 75"/>
          <p:cNvSpPr/>
          <p:nvPr/>
        </p:nvSpPr>
        <p:spPr bwMode="auto">
          <a:xfrm>
            <a:off x="3657600" y="6106180"/>
            <a:ext cx="609600" cy="381000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4267200" y="2981980"/>
            <a:ext cx="8122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Label</a:t>
            </a:r>
            <a:endParaRPr lang="en-US" sz="2000" dirty="0"/>
          </a:p>
        </p:txBody>
      </p:sp>
      <p:sp>
        <p:nvSpPr>
          <p:cNvPr id="78" name="TextBox 77"/>
          <p:cNvSpPr txBox="1"/>
          <p:nvPr/>
        </p:nvSpPr>
        <p:spPr>
          <a:xfrm>
            <a:off x="4504044" y="3679448"/>
            <a:ext cx="313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79" name="TextBox 78"/>
          <p:cNvSpPr txBox="1"/>
          <p:nvPr/>
        </p:nvSpPr>
        <p:spPr>
          <a:xfrm>
            <a:off x="4504044" y="4277380"/>
            <a:ext cx="313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80" name="TextBox 79"/>
          <p:cNvSpPr txBox="1"/>
          <p:nvPr/>
        </p:nvSpPr>
        <p:spPr>
          <a:xfrm>
            <a:off x="4504044" y="4886980"/>
            <a:ext cx="313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81" name="TextBox 80"/>
          <p:cNvSpPr txBox="1"/>
          <p:nvPr/>
        </p:nvSpPr>
        <p:spPr>
          <a:xfrm>
            <a:off x="4504044" y="5508248"/>
            <a:ext cx="313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82" name="TextBox 81"/>
          <p:cNvSpPr txBox="1"/>
          <p:nvPr/>
        </p:nvSpPr>
        <p:spPr>
          <a:xfrm>
            <a:off x="4495800" y="6106180"/>
            <a:ext cx="313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83" name="TextBox 82"/>
          <p:cNvSpPr txBox="1"/>
          <p:nvPr/>
        </p:nvSpPr>
        <p:spPr>
          <a:xfrm>
            <a:off x="3349282" y="2164846"/>
            <a:ext cx="26304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00FF"/>
                </a:solidFill>
              </a:rPr>
              <a:t>“training” data 2</a:t>
            </a:r>
            <a:endParaRPr lang="en-US" sz="2800" dirty="0">
              <a:solidFill>
                <a:srgbClr val="0000FF"/>
              </a:solidFill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5369848" y="3679448"/>
            <a:ext cx="490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0.1</a:t>
            </a:r>
            <a:endParaRPr lang="en-US" dirty="0"/>
          </a:p>
        </p:txBody>
      </p:sp>
      <p:sp>
        <p:nvSpPr>
          <p:cNvPr id="85" name="TextBox 84"/>
          <p:cNvSpPr txBox="1"/>
          <p:nvPr/>
        </p:nvSpPr>
        <p:spPr>
          <a:xfrm>
            <a:off x="5369848" y="4277380"/>
            <a:ext cx="490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0.1</a:t>
            </a:r>
            <a:endParaRPr lang="en-US" dirty="0"/>
          </a:p>
        </p:txBody>
      </p:sp>
      <p:sp>
        <p:nvSpPr>
          <p:cNvPr id="86" name="TextBox 85"/>
          <p:cNvSpPr txBox="1"/>
          <p:nvPr/>
        </p:nvSpPr>
        <p:spPr>
          <a:xfrm>
            <a:off x="5369848" y="4886980"/>
            <a:ext cx="490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0.4</a:t>
            </a:r>
            <a:endParaRPr lang="en-US" dirty="0"/>
          </a:p>
        </p:txBody>
      </p:sp>
      <p:sp>
        <p:nvSpPr>
          <p:cNvPr id="87" name="TextBox 86"/>
          <p:cNvSpPr txBox="1"/>
          <p:nvPr/>
        </p:nvSpPr>
        <p:spPr>
          <a:xfrm>
            <a:off x="5369848" y="5508248"/>
            <a:ext cx="490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0.1</a:t>
            </a:r>
            <a:endParaRPr lang="en-US" dirty="0"/>
          </a:p>
        </p:txBody>
      </p:sp>
      <p:sp>
        <p:nvSpPr>
          <p:cNvPr id="88" name="TextBox 87"/>
          <p:cNvSpPr txBox="1"/>
          <p:nvPr/>
        </p:nvSpPr>
        <p:spPr>
          <a:xfrm>
            <a:off x="5361604" y="6106180"/>
            <a:ext cx="490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0.3</a:t>
            </a:r>
            <a:endParaRPr lang="en-US" dirty="0"/>
          </a:p>
        </p:txBody>
      </p:sp>
      <p:sp>
        <p:nvSpPr>
          <p:cNvPr id="89" name="TextBox 88"/>
          <p:cNvSpPr txBox="1"/>
          <p:nvPr/>
        </p:nvSpPr>
        <p:spPr>
          <a:xfrm>
            <a:off x="6577488" y="2972506"/>
            <a:ext cx="7264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Data</a:t>
            </a:r>
            <a:endParaRPr lang="en-US" sz="2000" dirty="0"/>
          </a:p>
        </p:txBody>
      </p:sp>
      <p:sp>
        <p:nvSpPr>
          <p:cNvPr id="90" name="Rectangle 89"/>
          <p:cNvSpPr/>
          <p:nvPr/>
        </p:nvSpPr>
        <p:spPr bwMode="auto">
          <a:xfrm>
            <a:off x="6653688" y="3658306"/>
            <a:ext cx="609600" cy="381000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</a:endParaRPr>
          </a:p>
        </p:txBody>
      </p:sp>
      <p:sp>
        <p:nvSpPr>
          <p:cNvPr id="91" name="Rectangle 90"/>
          <p:cNvSpPr/>
          <p:nvPr/>
        </p:nvSpPr>
        <p:spPr bwMode="auto">
          <a:xfrm>
            <a:off x="6653688" y="4267906"/>
            <a:ext cx="609600" cy="381000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</a:endParaRPr>
          </a:p>
        </p:txBody>
      </p:sp>
      <p:sp>
        <p:nvSpPr>
          <p:cNvPr id="92" name="Rectangle 91"/>
          <p:cNvSpPr/>
          <p:nvPr/>
        </p:nvSpPr>
        <p:spPr bwMode="auto">
          <a:xfrm>
            <a:off x="6653688" y="4877506"/>
            <a:ext cx="609600" cy="381000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</a:endParaRPr>
          </a:p>
        </p:txBody>
      </p:sp>
      <p:sp>
        <p:nvSpPr>
          <p:cNvPr id="93" name="Rectangle 92"/>
          <p:cNvSpPr/>
          <p:nvPr/>
        </p:nvSpPr>
        <p:spPr bwMode="auto">
          <a:xfrm>
            <a:off x="6653688" y="5487106"/>
            <a:ext cx="609600" cy="381000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</a:endParaRPr>
          </a:p>
        </p:txBody>
      </p:sp>
      <p:sp>
        <p:nvSpPr>
          <p:cNvPr id="94" name="Rectangle 93"/>
          <p:cNvSpPr/>
          <p:nvPr/>
        </p:nvSpPr>
        <p:spPr bwMode="auto">
          <a:xfrm>
            <a:off x="6653688" y="6096706"/>
            <a:ext cx="609600" cy="381000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7339488" y="2972506"/>
            <a:ext cx="8122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Label</a:t>
            </a:r>
            <a:endParaRPr lang="en-US" sz="2000" dirty="0"/>
          </a:p>
        </p:txBody>
      </p:sp>
      <p:sp>
        <p:nvSpPr>
          <p:cNvPr id="96" name="TextBox 95"/>
          <p:cNvSpPr txBox="1"/>
          <p:nvPr/>
        </p:nvSpPr>
        <p:spPr>
          <a:xfrm>
            <a:off x="7576332" y="3669974"/>
            <a:ext cx="313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97" name="TextBox 96"/>
          <p:cNvSpPr txBox="1"/>
          <p:nvPr/>
        </p:nvSpPr>
        <p:spPr>
          <a:xfrm>
            <a:off x="7576332" y="4267906"/>
            <a:ext cx="313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98" name="TextBox 97"/>
          <p:cNvSpPr txBox="1"/>
          <p:nvPr/>
        </p:nvSpPr>
        <p:spPr>
          <a:xfrm>
            <a:off x="7576332" y="4877506"/>
            <a:ext cx="313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99" name="TextBox 98"/>
          <p:cNvSpPr txBox="1"/>
          <p:nvPr/>
        </p:nvSpPr>
        <p:spPr>
          <a:xfrm>
            <a:off x="7576332" y="5498774"/>
            <a:ext cx="313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00" name="TextBox 99"/>
          <p:cNvSpPr txBox="1"/>
          <p:nvPr/>
        </p:nvSpPr>
        <p:spPr>
          <a:xfrm>
            <a:off x="7568088" y="6096706"/>
            <a:ext cx="313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101" name="TextBox 100"/>
          <p:cNvSpPr txBox="1"/>
          <p:nvPr/>
        </p:nvSpPr>
        <p:spPr>
          <a:xfrm>
            <a:off x="6373917" y="2152549"/>
            <a:ext cx="26304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00FF"/>
                </a:solidFill>
              </a:rPr>
              <a:t>“training” data 3</a:t>
            </a:r>
            <a:endParaRPr lang="en-US" sz="2800" dirty="0">
              <a:solidFill>
                <a:srgbClr val="0000FF"/>
              </a:solidFill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8442136" y="3669974"/>
            <a:ext cx="617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0.05</a:t>
            </a:r>
            <a:endParaRPr lang="en-US" dirty="0"/>
          </a:p>
        </p:txBody>
      </p:sp>
      <p:sp>
        <p:nvSpPr>
          <p:cNvPr id="103" name="TextBox 102"/>
          <p:cNvSpPr txBox="1"/>
          <p:nvPr/>
        </p:nvSpPr>
        <p:spPr>
          <a:xfrm>
            <a:off x="8442136" y="4267906"/>
            <a:ext cx="490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0.2</a:t>
            </a:r>
            <a:endParaRPr lang="en-US" dirty="0"/>
          </a:p>
        </p:txBody>
      </p:sp>
      <p:sp>
        <p:nvSpPr>
          <p:cNvPr id="104" name="TextBox 103"/>
          <p:cNvSpPr txBox="1"/>
          <p:nvPr/>
        </p:nvSpPr>
        <p:spPr>
          <a:xfrm>
            <a:off x="8442136" y="4877506"/>
            <a:ext cx="490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0.2</a:t>
            </a:r>
            <a:endParaRPr lang="en-US" dirty="0"/>
          </a:p>
        </p:txBody>
      </p:sp>
      <p:sp>
        <p:nvSpPr>
          <p:cNvPr id="105" name="TextBox 104"/>
          <p:cNvSpPr txBox="1"/>
          <p:nvPr/>
        </p:nvSpPr>
        <p:spPr>
          <a:xfrm>
            <a:off x="8442136" y="5498774"/>
            <a:ext cx="617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0.05</a:t>
            </a:r>
            <a:endParaRPr lang="en-US" dirty="0"/>
          </a:p>
        </p:txBody>
      </p:sp>
      <p:sp>
        <p:nvSpPr>
          <p:cNvPr id="106" name="TextBox 105"/>
          <p:cNvSpPr txBox="1"/>
          <p:nvPr/>
        </p:nvSpPr>
        <p:spPr>
          <a:xfrm>
            <a:off x="8433892" y="6096706"/>
            <a:ext cx="490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0.5</a:t>
            </a:r>
            <a:endParaRPr lang="en-US" dirty="0"/>
          </a:p>
        </p:txBody>
      </p:sp>
      <p:sp>
        <p:nvSpPr>
          <p:cNvPr id="107" name="TextBox 106"/>
          <p:cNvSpPr txBox="1"/>
          <p:nvPr/>
        </p:nvSpPr>
        <p:spPr>
          <a:xfrm>
            <a:off x="5029200" y="2979057"/>
            <a:ext cx="9412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Weight</a:t>
            </a:r>
            <a:endParaRPr lang="en-US" sz="2000" dirty="0"/>
          </a:p>
        </p:txBody>
      </p:sp>
      <p:sp>
        <p:nvSpPr>
          <p:cNvPr id="108" name="TextBox 107"/>
          <p:cNvSpPr txBox="1"/>
          <p:nvPr/>
        </p:nvSpPr>
        <p:spPr>
          <a:xfrm>
            <a:off x="8126517" y="2971800"/>
            <a:ext cx="9412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Weight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277575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“Strong” learner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76400"/>
            <a:ext cx="8153400" cy="449580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Given</a:t>
            </a:r>
          </a:p>
          <a:p>
            <a:r>
              <a:rPr lang="en-US" dirty="0" smtClean="0"/>
              <a:t>a reasonable amount of training data</a:t>
            </a:r>
          </a:p>
          <a:p>
            <a:r>
              <a:rPr lang="en-US" dirty="0"/>
              <a:t>a</a:t>
            </a:r>
            <a:r>
              <a:rPr lang="en-US" dirty="0" smtClean="0"/>
              <a:t> target error rate </a:t>
            </a:r>
            <a:r>
              <a:rPr lang="en-US" dirty="0" err="1" smtClean="0"/>
              <a:t>ε</a:t>
            </a:r>
            <a:endParaRPr lang="en-US" dirty="0" smtClean="0"/>
          </a:p>
          <a:p>
            <a:r>
              <a:rPr lang="en-US" dirty="0" smtClean="0"/>
              <a:t>a failure probability </a:t>
            </a:r>
            <a:r>
              <a:rPr lang="en-US" i="1" dirty="0" smtClean="0"/>
              <a:t>p</a:t>
            </a:r>
            <a:endParaRPr lang="en-US" dirty="0" smtClean="0"/>
          </a:p>
          <a:p>
            <a:endParaRPr lang="en-US" i="1" dirty="0"/>
          </a:p>
          <a:p>
            <a:pPr marL="0" indent="0">
              <a:buNone/>
            </a:pPr>
            <a:r>
              <a:rPr lang="en-US" dirty="0" smtClean="0"/>
              <a:t>A </a:t>
            </a:r>
            <a:r>
              <a:rPr lang="en-US" b="1" dirty="0" smtClean="0">
                <a:solidFill>
                  <a:srgbClr val="FF6600"/>
                </a:solidFill>
              </a:rPr>
              <a:t>strong learning algorithm</a:t>
            </a:r>
            <a:r>
              <a:rPr lang="en-US" dirty="0" smtClean="0"/>
              <a:t> will produce a classifier with error rate &lt;</a:t>
            </a:r>
            <a:r>
              <a:rPr lang="en-US" dirty="0" err="1" smtClean="0"/>
              <a:t>ε</a:t>
            </a:r>
            <a:r>
              <a:rPr lang="en-US" dirty="0" smtClean="0"/>
              <a:t> with probability 1-p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48" y="0"/>
            <a:ext cx="2308352" cy="2734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940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“Weak” learner</a:t>
            </a:r>
            <a:endParaRPr lang="en-US" dirty="0"/>
          </a:p>
        </p:txBody>
      </p:sp>
      <p:sp>
        <p:nvSpPr>
          <p:cNvPr id="15" name="Content Placeholder 14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32766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Given</a:t>
            </a:r>
          </a:p>
          <a:p>
            <a:r>
              <a:rPr lang="en-US" dirty="0"/>
              <a:t>a reasonable amount of training </a:t>
            </a:r>
            <a:r>
              <a:rPr lang="en-US" dirty="0" smtClean="0"/>
              <a:t>data</a:t>
            </a:r>
          </a:p>
          <a:p>
            <a:r>
              <a:rPr lang="en-US" dirty="0"/>
              <a:t>a failure probability </a:t>
            </a:r>
            <a:r>
              <a:rPr lang="en-US" i="1" dirty="0" smtClean="0"/>
              <a:t>p</a:t>
            </a:r>
            <a:endParaRPr lang="en-US" dirty="0"/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r>
              <a:rPr lang="en-US" dirty="0"/>
              <a:t>A </a:t>
            </a:r>
            <a:r>
              <a:rPr lang="en-US" b="1" dirty="0" smtClean="0">
                <a:solidFill>
                  <a:srgbClr val="FF6600"/>
                </a:solidFill>
              </a:rPr>
              <a:t>weak </a:t>
            </a:r>
            <a:r>
              <a:rPr lang="en-US" b="1" dirty="0">
                <a:solidFill>
                  <a:srgbClr val="FF6600"/>
                </a:solidFill>
              </a:rPr>
              <a:t>learning algorithm</a:t>
            </a:r>
            <a:r>
              <a:rPr lang="en-US" dirty="0"/>
              <a:t> will produce a classifier with error rate &lt;</a:t>
            </a:r>
            <a:r>
              <a:rPr lang="en-US" dirty="0" smtClean="0"/>
              <a:t> 0.5 with probability 1-p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/>
          <a:srcRect l="5744"/>
          <a:stretch/>
        </p:blipFill>
        <p:spPr>
          <a:xfrm>
            <a:off x="6821714" y="0"/>
            <a:ext cx="2322286" cy="211965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295400" y="5624286"/>
            <a:ext cx="61572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00FF"/>
                </a:solidFill>
              </a:rPr>
              <a:t>Weak learners are much easier to create!</a:t>
            </a:r>
            <a:endParaRPr lang="en-US" sz="28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9022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weak learners for boosting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57602" y="1752600"/>
            <a:ext cx="7264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Data</a:t>
            </a:r>
            <a:endParaRPr lang="en-US" sz="2000" dirty="0"/>
          </a:p>
        </p:txBody>
      </p:sp>
      <p:sp>
        <p:nvSpPr>
          <p:cNvPr id="5" name="Rectangle 4"/>
          <p:cNvSpPr/>
          <p:nvPr/>
        </p:nvSpPr>
        <p:spPr bwMode="auto">
          <a:xfrm>
            <a:off x="533802" y="2438400"/>
            <a:ext cx="609600" cy="381000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533802" y="3048000"/>
            <a:ext cx="609600" cy="381000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533802" y="3657600"/>
            <a:ext cx="609600" cy="381000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533802" y="4267200"/>
            <a:ext cx="609600" cy="381000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533802" y="4876800"/>
            <a:ext cx="609600" cy="381000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219602" y="1752600"/>
            <a:ext cx="8122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Label</a:t>
            </a:r>
            <a:endParaRPr lang="en-US" sz="2000" dirty="0"/>
          </a:p>
        </p:txBody>
      </p:sp>
      <p:sp>
        <p:nvSpPr>
          <p:cNvPr id="11" name="TextBox 10"/>
          <p:cNvSpPr txBox="1"/>
          <p:nvPr/>
        </p:nvSpPr>
        <p:spPr>
          <a:xfrm>
            <a:off x="1456446" y="2450068"/>
            <a:ext cx="313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456446" y="3048000"/>
            <a:ext cx="313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456446" y="3657600"/>
            <a:ext cx="313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456446" y="4278868"/>
            <a:ext cx="313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1448202" y="4876800"/>
            <a:ext cx="313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030919" y="1763486"/>
            <a:ext cx="9412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Weight</a:t>
            </a:r>
            <a:endParaRPr lang="en-US" sz="2000" dirty="0"/>
          </a:p>
        </p:txBody>
      </p:sp>
      <p:sp>
        <p:nvSpPr>
          <p:cNvPr id="18" name="TextBox 17"/>
          <p:cNvSpPr txBox="1"/>
          <p:nvPr/>
        </p:nvSpPr>
        <p:spPr>
          <a:xfrm>
            <a:off x="2322250" y="2450068"/>
            <a:ext cx="490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0.2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2322250" y="3048000"/>
            <a:ext cx="490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0.2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2322250" y="3657600"/>
            <a:ext cx="490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0.2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2322250" y="4278868"/>
            <a:ext cx="490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0.2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2314006" y="4876800"/>
            <a:ext cx="490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0.2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3962400" y="2951933"/>
            <a:ext cx="1752600" cy="707886"/>
          </a:xfrm>
          <a:prstGeom prst="rect">
            <a:avLst/>
          </a:prstGeom>
          <a:solidFill>
            <a:srgbClr val="F1CCB5"/>
          </a:solidFill>
          <a:ln>
            <a:solidFill>
              <a:srgbClr val="FF66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weak learning algorithm</a:t>
            </a:r>
            <a:endParaRPr lang="en-US" sz="2000" dirty="0"/>
          </a:p>
        </p:txBody>
      </p:sp>
      <p:sp>
        <p:nvSpPr>
          <p:cNvPr id="25" name="Right Arrow 24"/>
          <p:cNvSpPr/>
          <p:nvPr/>
        </p:nvSpPr>
        <p:spPr bwMode="auto">
          <a:xfrm>
            <a:off x="3238500" y="2939496"/>
            <a:ext cx="533400" cy="762000"/>
          </a:xfrm>
          <a:prstGeom prst="rightArrow">
            <a:avLst/>
          </a:prstGeom>
          <a:solidFill>
            <a:srgbClr val="0000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</a:endParaRPr>
          </a:p>
        </p:txBody>
      </p:sp>
      <p:sp>
        <p:nvSpPr>
          <p:cNvPr id="26" name="Right Arrow 25"/>
          <p:cNvSpPr/>
          <p:nvPr/>
        </p:nvSpPr>
        <p:spPr bwMode="auto">
          <a:xfrm>
            <a:off x="5943600" y="2860866"/>
            <a:ext cx="533400" cy="762000"/>
          </a:xfrm>
          <a:prstGeom prst="rightArrow">
            <a:avLst/>
          </a:prstGeom>
          <a:solidFill>
            <a:srgbClr val="0000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629400" y="2951933"/>
            <a:ext cx="22812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6600"/>
                </a:solidFill>
              </a:rPr>
              <a:t>weak classifier</a:t>
            </a:r>
            <a:endParaRPr lang="en-US" sz="2800" dirty="0">
              <a:solidFill>
                <a:srgbClr val="FF6600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676400" y="5522893"/>
            <a:ext cx="6019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0000FF"/>
                </a:solidFill>
              </a:rPr>
              <a:t>Need a weak learning algorithm that can handle </a:t>
            </a:r>
            <a:r>
              <a:rPr lang="en-US" sz="2800" b="1" dirty="0" smtClean="0">
                <a:solidFill>
                  <a:srgbClr val="0000FF"/>
                </a:solidFill>
              </a:rPr>
              <a:t>weighted</a:t>
            </a:r>
            <a:r>
              <a:rPr lang="en-US" sz="2800" dirty="0" smtClean="0">
                <a:solidFill>
                  <a:srgbClr val="0000FF"/>
                </a:solidFill>
              </a:rPr>
              <a:t> examples</a:t>
            </a:r>
            <a:endParaRPr lang="en-US" sz="2800" dirty="0">
              <a:solidFill>
                <a:srgbClr val="0000FF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419600" y="4232701"/>
            <a:ext cx="38593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Which of our algorithms can handle weights?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996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dian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ＭＳ Ｐゴシック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ＭＳ Ｐゴシック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Median.thmx</Template>
  <TotalTime>4824</TotalTime>
  <Words>4828</Words>
  <Application>Microsoft Office PowerPoint</Application>
  <PresentationFormat>Ekran Gösterisi (4:3)</PresentationFormat>
  <Paragraphs>1071</Paragraphs>
  <Slides>156</Slides>
  <Notes>35</Notes>
  <HiddenSlides>0</HiddenSlides>
  <MMClips>0</MMClips>
  <ScaleCrop>false</ScaleCrop>
  <HeadingPairs>
    <vt:vector size="8" baseType="variant">
      <vt:variant>
        <vt:lpstr>Kullanılan Yazı Tipleri</vt:lpstr>
      </vt:variant>
      <vt:variant>
        <vt:i4>12</vt:i4>
      </vt:variant>
      <vt:variant>
        <vt:lpstr>Tema</vt:lpstr>
      </vt:variant>
      <vt:variant>
        <vt:i4>1</vt:i4>
      </vt:variant>
      <vt:variant>
        <vt:lpstr>Eklenmiş OLE Hizmet Programları</vt:lpstr>
      </vt:variant>
      <vt:variant>
        <vt:i4>1</vt:i4>
      </vt:variant>
      <vt:variant>
        <vt:lpstr>Slayt Başlıkları</vt:lpstr>
      </vt:variant>
      <vt:variant>
        <vt:i4>156</vt:i4>
      </vt:variant>
    </vt:vector>
  </HeadingPairs>
  <TitlesOfParts>
    <vt:vector size="170" baseType="lpstr">
      <vt:lpstr>ＭＳ Ｐゴシック</vt:lpstr>
      <vt:lpstr>Arial</vt:lpstr>
      <vt:lpstr>Calibri</vt:lpstr>
      <vt:lpstr>Comic Sans MS</vt:lpstr>
      <vt:lpstr>Courier New</vt:lpstr>
      <vt:lpstr>Sitka Small</vt:lpstr>
      <vt:lpstr>Sylfaen</vt:lpstr>
      <vt:lpstr>Times</vt:lpstr>
      <vt:lpstr>Times New Roman</vt:lpstr>
      <vt:lpstr>Tw Cen MT</vt:lpstr>
      <vt:lpstr>Wingdings</vt:lpstr>
      <vt:lpstr>Wingdings 2</vt:lpstr>
      <vt:lpstr>Median</vt:lpstr>
      <vt:lpstr>Equation</vt:lpstr>
      <vt:lpstr>PowerPoint Sunusu</vt:lpstr>
      <vt:lpstr>Good Regression Videos</vt:lpstr>
      <vt:lpstr>Good Regression Videos</vt:lpstr>
      <vt:lpstr>Good Regression Videos</vt:lpstr>
      <vt:lpstr>Training revisited</vt:lpstr>
      <vt:lpstr>Estimating revisited</vt:lpstr>
      <vt:lpstr>Estimating revisited</vt:lpstr>
      <vt:lpstr>Priors</vt:lpstr>
      <vt:lpstr>Priors</vt:lpstr>
      <vt:lpstr>Priors</vt:lpstr>
      <vt:lpstr>Priors</vt:lpstr>
      <vt:lpstr>A better approach</vt:lpstr>
      <vt:lpstr>Another view on the prior</vt:lpstr>
      <vt:lpstr>Regularization vs prior</vt:lpstr>
      <vt:lpstr>Prior for NB</vt:lpstr>
      <vt:lpstr>Prior: another view</vt:lpstr>
      <vt:lpstr>Prior: another view</vt:lpstr>
      <vt:lpstr>Smoothing</vt:lpstr>
      <vt:lpstr>Basic steps for probabilistic modeling</vt:lpstr>
      <vt:lpstr>Joint models vs conditional models</vt:lpstr>
      <vt:lpstr>A first try: linear</vt:lpstr>
      <vt:lpstr>The challenge</vt:lpstr>
      <vt:lpstr>Odds ratio</vt:lpstr>
      <vt:lpstr>Odds ratio</vt:lpstr>
      <vt:lpstr>Odds ratio</vt:lpstr>
      <vt:lpstr>Log odds (logit function)</vt:lpstr>
      <vt:lpstr>Log odds (logit function)</vt:lpstr>
      <vt:lpstr>Logistic function</vt:lpstr>
      <vt:lpstr>Logistic regression</vt:lpstr>
      <vt:lpstr>Training logistic regression models</vt:lpstr>
      <vt:lpstr>MLE logistic regression</vt:lpstr>
      <vt:lpstr>MLE logistic regression</vt:lpstr>
      <vt:lpstr>MLE logistic regression</vt:lpstr>
      <vt:lpstr>logistic regression: three views</vt:lpstr>
      <vt:lpstr>Overfitting</vt:lpstr>
      <vt:lpstr>Regularization/prior</vt:lpstr>
      <vt:lpstr>Regularization/prior</vt:lpstr>
      <vt:lpstr>Regularization/prior</vt:lpstr>
      <vt:lpstr>Regularization/prior</vt:lpstr>
      <vt:lpstr>Regularization/prior</vt:lpstr>
      <vt:lpstr>Regularization/prior</vt:lpstr>
      <vt:lpstr>L1 vs. L2</vt:lpstr>
      <vt:lpstr>Logistic regression</vt:lpstr>
      <vt:lpstr>A digression:  regression vs. classification</vt:lpstr>
      <vt:lpstr>linear regression</vt:lpstr>
      <vt:lpstr>Linear regression</vt:lpstr>
      <vt:lpstr>Error minimization</vt:lpstr>
      <vt:lpstr>Linear regression</vt:lpstr>
      <vt:lpstr>Linear regression</vt:lpstr>
      <vt:lpstr>Linear regression</vt:lpstr>
      <vt:lpstr>Multiple linear regression</vt:lpstr>
      <vt:lpstr>Multiple linear regression</vt:lpstr>
      <vt:lpstr>Logistic function</vt:lpstr>
      <vt:lpstr>Logistic regression</vt:lpstr>
      <vt:lpstr>PowerPoint Sunusu</vt:lpstr>
      <vt:lpstr>Ensemble learning</vt:lpstr>
      <vt:lpstr>Ensemble learning</vt:lpstr>
      <vt:lpstr>Ensemble learning</vt:lpstr>
      <vt:lpstr>Ensemble learning</vt:lpstr>
      <vt:lpstr>Benefits of ensemble learning</vt:lpstr>
      <vt:lpstr>Benefits of ensemble learning</vt:lpstr>
      <vt:lpstr>Benefits of ensemble learning</vt:lpstr>
      <vt:lpstr>Benefits of ensemble learning</vt:lpstr>
      <vt:lpstr>Benefits of ensemble learning</vt:lpstr>
      <vt:lpstr>Benefits of ensemble learning</vt:lpstr>
      <vt:lpstr>Given enough classifiers…</vt:lpstr>
      <vt:lpstr>Obtaining independent classifiers</vt:lpstr>
      <vt:lpstr>Idea 1: different learning methods</vt:lpstr>
      <vt:lpstr>Idea 1: different learning methods</vt:lpstr>
      <vt:lpstr>Idea 2: split up training data</vt:lpstr>
      <vt:lpstr>Idea 2: split up training data</vt:lpstr>
      <vt:lpstr>Idea 3: bagging</vt:lpstr>
      <vt:lpstr>data generating distribution</vt:lpstr>
      <vt:lpstr>Ideal situation</vt:lpstr>
      <vt:lpstr>bagging</vt:lpstr>
      <vt:lpstr>sampling with replacements</vt:lpstr>
      <vt:lpstr>sampling with replacements</vt:lpstr>
      <vt:lpstr>sampling with replacements</vt:lpstr>
      <vt:lpstr>sampling with replacements</vt:lpstr>
      <vt:lpstr>sampling with replacements</vt:lpstr>
      <vt:lpstr>sampling with replacements</vt:lpstr>
      <vt:lpstr>sampling with replacements</vt:lpstr>
      <vt:lpstr>bagging</vt:lpstr>
      <vt:lpstr>bagging concerns</vt:lpstr>
      <vt:lpstr>bagging concerns</vt:lpstr>
      <vt:lpstr>bagging concerns</vt:lpstr>
      <vt:lpstr>bagging concerns</vt:lpstr>
      <vt:lpstr>probability of overlap</vt:lpstr>
      <vt:lpstr>bagging overlap</vt:lpstr>
      <vt:lpstr>When does bagging work</vt:lpstr>
      <vt:lpstr>When does bagging work</vt:lpstr>
      <vt:lpstr>PowerPoint Sunusu</vt:lpstr>
      <vt:lpstr>Ensemble learning</vt:lpstr>
      <vt:lpstr>Ensemble learning</vt:lpstr>
      <vt:lpstr>Ensemble learning</vt:lpstr>
      <vt:lpstr>Idea 4: boosting</vt:lpstr>
      <vt:lpstr>“Strong” learner</vt:lpstr>
      <vt:lpstr>“Weak” learner</vt:lpstr>
      <vt:lpstr>weak learners for boosting</vt:lpstr>
      <vt:lpstr>boosting: basic algorithm</vt:lpstr>
      <vt:lpstr>boosting basics</vt:lpstr>
      <vt:lpstr>Boosting</vt:lpstr>
      <vt:lpstr>Boosting</vt:lpstr>
      <vt:lpstr>Boosting</vt:lpstr>
      <vt:lpstr>Boosting</vt:lpstr>
      <vt:lpstr>Boosting</vt:lpstr>
      <vt:lpstr>Classifying</vt:lpstr>
      <vt:lpstr>Notation</vt:lpstr>
      <vt:lpstr>AdaBoost: train</vt:lpstr>
      <vt:lpstr>AdaBoost: train</vt:lpstr>
      <vt:lpstr>AdaBoost: train</vt:lpstr>
      <vt:lpstr>AdaBoost: train</vt:lpstr>
      <vt:lpstr>AdaBoost: train</vt:lpstr>
      <vt:lpstr>AdaBoost: train</vt:lpstr>
      <vt:lpstr>AdaBoost: classify</vt:lpstr>
      <vt:lpstr>AdaBoost: classify</vt:lpstr>
      <vt:lpstr>AdaBoost: classify</vt:lpstr>
      <vt:lpstr>AdaBoost: train, updating the weights</vt:lpstr>
      <vt:lpstr>AdaBoost: train</vt:lpstr>
      <vt:lpstr>AdaBoost: train</vt:lpstr>
      <vt:lpstr>AdaBoost: train</vt:lpstr>
      <vt:lpstr>AdaBoost: train</vt:lpstr>
      <vt:lpstr>AdaBoost: train</vt:lpstr>
      <vt:lpstr>AdaBoost: train</vt:lpstr>
      <vt:lpstr>AdaBoost: train</vt:lpstr>
      <vt:lpstr>AdaBoost justification</vt:lpstr>
      <vt:lpstr>AdaBoost justification</vt:lpstr>
      <vt:lpstr>Other boosting variants</vt:lpstr>
      <vt:lpstr>Boosting example</vt:lpstr>
      <vt:lpstr>Boosting example</vt:lpstr>
      <vt:lpstr>Boosting example</vt:lpstr>
      <vt:lpstr>Boosting example</vt:lpstr>
      <vt:lpstr>Boosting example</vt:lpstr>
      <vt:lpstr>Boosting example</vt:lpstr>
      <vt:lpstr>Boosting example</vt:lpstr>
      <vt:lpstr>Boosting example</vt:lpstr>
      <vt:lpstr>AdaBoost: train</vt:lpstr>
      <vt:lpstr>AdaBoost: train</vt:lpstr>
      <vt:lpstr>AdaBoost: train</vt:lpstr>
      <vt:lpstr>Boosted decision stumps</vt:lpstr>
      <vt:lpstr>Boosted decision stumps</vt:lpstr>
      <vt:lpstr>Boosted decision stumps</vt:lpstr>
      <vt:lpstr>Boosting in practice</vt:lpstr>
      <vt:lpstr>Adaboost application example:  face detection</vt:lpstr>
      <vt:lpstr>Adaboost application example:  face detection</vt:lpstr>
      <vt:lpstr>PowerPoint Sunusu</vt:lpstr>
      <vt:lpstr>PowerPoint Sunusu</vt:lpstr>
      <vt:lpstr>“weak” learners</vt:lpstr>
      <vt:lpstr>“weak” learners</vt:lpstr>
      <vt:lpstr>Example output</vt:lpstr>
      <vt:lpstr>Solving other “Face” Tasks </vt:lpstr>
      <vt:lpstr>“weak” classifiers learned</vt:lpstr>
      <vt:lpstr>Bagging vs Boosting</vt:lpstr>
      <vt:lpstr>PowerPoint Sunusu</vt:lpstr>
      <vt:lpstr>PowerPoint Sunusu</vt:lpstr>
      <vt:lpstr>Useful Videos</vt:lpstr>
    </vt:vector>
  </TitlesOfParts>
  <Company>Pomona College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CORpus analysis</dc:title>
  <dc:creator>Dave Kauchak</dc:creator>
  <cp:lastModifiedBy>Furkan Gözükara</cp:lastModifiedBy>
  <cp:revision>373</cp:revision>
  <dcterms:created xsi:type="dcterms:W3CDTF">2011-01-25T19:35:23Z</dcterms:created>
  <dcterms:modified xsi:type="dcterms:W3CDTF">2021-01-13T21:53:07Z</dcterms:modified>
</cp:coreProperties>
</file>